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0" r:id="rId5"/>
    <p:sldId id="261" r:id="rId6"/>
    <p:sldId id="290" r:id="rId7"/>
    <p:sldId id="262" r:id="rId8"/>
    <p:sldId id="282" r:id="rId9"/>
    <p:sldId id="288" r:id="rId10"/>
    <p:sldId id="266" r:id="rId11"/>
    <p:sldId id="268" r:id="rId12"/>
    <p:sldId id="287" r:id="rId13"/>
    <p:sldId id="271" r:id="rId14"/>
    <p:sldId id="284" r:id="rId15"/>
    <p:sldId id="289" r:id="rId16"/>
    <p:sldId id="272" r:id="rId17"/>
    <p:sldId id="275" r:id="rId18"/>
    <p:sldId id="277" r:id="rId19"/>
    <p:sldId id="285" r:id="rId20"/>
    <p:sldId id="281" r:id="rId21"/>
    <p:sldId id="278" r:id="rId22"/>
    <p:sldId id="286" r:id="rId23"/>
    <p:sldId id="279" r:id="rId24"/>
    <p:sldId id="28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0B9FA369-BCF6-4866-B62F-22C76FEDB1C3}" type="datetimeFigureOut">
              <a:rPr lang="en-US" smtClean="0"/>
              <a:pPr/>
              <a:t>9/9/2011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7EE77487-48BB-43BE-BB6C-5C218CED47FE}"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9FA369-BCF6-4866-B62F-22C76FEDB1C3}" type="datetimeFigureOut">
              <a:rPr lang="en-US" smtClean="0"/>
              <a:pPr/>
              <a:t>9/9/2011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E77487-48BB-43BE-BB6C-5C218CED47F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9FA369-BCF6-4866-B62F-22C76FEDB1C3}" type="datetimeFigureOut">
              <a:rPr lang="en-US" smtClean="0"/>
              <a:pPr/>
              <a:t>9/9/2011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E77487-48BB-43BE-BB6C-5C218CED47F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9FA369-BCF6-4866-B62F-22C76FEDB1C3}" type="datetimeFigureOut">
              <a:rPr lang="en-US" smtClean="0"/>
              <a:pPr/>
              <a:t>9/9/2011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E77487-48BB-43BE-BB6C-5C218CED47F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B9FA369-BCF6-4866-B62F-22C76FEDB1C3}" type="datetimeFigureOut">
              <a:rPr lang="en-US" smtClean="0"/>
              <a:pPr/>
              <a:t>9/9/2011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7EE77487-48BB-43BE-BB6C-5C218CED47F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B9FA369-BCF6-4866-B62F-22C76FEDB1C3}" type="datetimeFigureOut">
              <a:rPr lang="en-US" smtClean="0"/>
              <a:pPr/>
              <a:t>9/9/2011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E77487-48BB-43BE-BB6C-5C218CED47F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B9FA369-BCF6-4866-B62F-22C76FEDB1C3}" type="datetimeFigureOut">
              <a:rPr lang="en-US" smtClean="0"/>
              <a:pPr/>
              <a:t>9/9/2011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E77487-48BB-43BE-BB6C-5C218CED47F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B9FA369-BCF6-4866-B62F-22C76FEDB1C3}" type="datetimeFigureOut">
              <a:rPr lang="en-US" smtClean="0"/>
              <a:pPr/>
              <a:t>9/9/2011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E77487-48BB-43BE-BB6C-5C218CED47F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9FA369-BCF6-4866-B62F-22C76FEDB1C3}" type="datetimeFigureOut">
              <a:rPr lang="en-US" smtClean="0"/>
              <a:pPr/>
              <a:t>9/9/2011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E77487-48BB-43BE-BB6C-5C218CED47F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B9FA369-BCF6-4866-B62F-22C76FEDB1C3}" type="datetimeFigureOut">
              <a:rPr lang="en-US" smtClean="0"/>
              <a:pPr/>
              <a:t>9/9/2011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E77487-48BB-43BE-BB6C-5C218CED47F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B9FA369-BCF6-4866-B62F-22C76FEDB1C3}" type="datetimeFigureOut">
              <a:rPr lang="en-US" smtClean="0"/>
              <a:pPr/>
              <a:t>9/9/2011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E77487-48BB-43BE-BB6C-5C218CED47F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B9FA369-BCF6-4866-B62F-22C76FEDB1C3}" type="datetimeFigureOut">
              <a:rPr lang="en-US" smtClean="0"/>
              <a:pPr/>
              <a:t>9/9/2011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EE77487-48BB-43BE-BB6C-5C218CED47F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31.gif"/></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youtube.com/watch?v=qbQjukRmLSg" TargetMode="External"/><Relationship Id="rId2" Type="http://schemas.openxmlformats.org/officeDocument/2006/relationships/hyperlink" Target="http://www.youtube.com/watch?v=y9Nou6g-zwQ&amp;feature=related" TargetMode="External"/><Relationship Id="rId1" Type="http://schemas.openxmlformats.org/officeDocument/2006/relationships/slideLayout" Target="../slideLayouts/slideLayout2.xml"/><Relationship Id="rId6" Type="http://schemas.openxmlformats.org/officeDocument/2006/relationships/hyperlink" Target="http://www.youtube.com/watch?v=0_LWBgeQrvk&amp;feature=related" TargetMode="External"/><Relationship Id="rId5" Type="http://schemas.openxmlformats.org/officeDocument/2006/relationships/hyperlink" Target="http://www.youtube.com/watch?v=dABCmlq2MNY&amp;feature=related" TargetMode="External"/><Relationship Id="rId4" Type="http://schemas.openxmlformats.org/officeDocument/2006/relationships/hyperlink" Target="http://www.youtube.com/watch?v=HF_hLpH2yaQ&amp;feature=related"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chem4kids.com/" TargetMode="External"/><Relationship Id="rId2" Type="http://schemas.openxmlformats.org/officeDocument/2006/relationships/hyperlink" Target="http://www.wardthomas.com/surveyform/images/Kitchen/elec_fridge_.jpg" TargetMode="External"/><Relationship Id="rId1" Type="http://schemas.openxmlformats.org/officeDocument/2006/relationships/slideLayout" Target="../slideLayouts/slideLayout2.xml"/><Relationship Id="rId6" Type="http://schemas.openxmlformats.org/officeDocument/2006/relationships/hyperlink" Target="http://www.ace.mmu.ac.uk/eae/weather/older/condensation.html" TargetMode="External"/><Relationship Id="rId5" Type="http://schemas.openxmlformats.org/officeDocument/2006/relationships/hyperlink" Target="http://www.weatherquestions.com/What_is_condensation.htm" TargetMode="External"/><Relationship Id="rId4" Type="http://schemas.openxmlformats.org/officeDocument/2006/relationships/hyperlink" Target="http://www.meltingpot.com/locations.aspx"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Colin Ng(6) </a:t>
            </a:r>
            <a:r>
              <a:rPr lang="en-US" smtClean="0"/>
              <a:t>of </a:t>
            </a:r>
            <a:r>
              <a:rPr lang="en-US" smtClean="0"/>
              <a:t>2O2</a:t>
            </a:r>
            <a:endParaRPr lang="en-US" dirty="0"/>
          </a:p>
        </p:txBody>
      </p:sp>
      <p:sp>
        <p:nvSpPr>
          <p:cNvPr id="4" name="Rectangle 3"/>
          <p:cNvSpPr/>
          <p:nvPr/>
        </p:nvSpPr>
        <p:spPr>
          <a:xfrm>
            <a:off x="990600" y="1752600"/>
            <a:ext cx="7162800" cy="1754326"/>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Change in state of matter</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 t="-2000" b="-4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Font typeface="Wingdings" pitchFamily="2" charset="2"/>
              <a:buChar char="§"/>
            </a:pPr>
            <a:r>
              <a:rPr lang="en-US" b="1" dirty="0" smtClean="0">
                <a:solidFill>
                  <a:schemeClr val="bg1"/>
                </a:solidFill>
              </a:rPr>
              <a:t>is the formation of liquid drops from water vapor</a:t>
            </a:r>
          </a:p>
          <a:p>
            <a:pPr>
              <a:buFont typeface="Wingdings" pitchFamily="2" charset="2"/>
              <a:buChar char="§"/>
            </a:pPr>
            <a:r>
              <a:rPr lang="en-US" b="1" dirty="0" smtClean="0">
                <a:solidFill>
                  <a:schemeClr val="bg1"/>
                </a:solidFill>
              </a:rPr>
              <a:t>usually occurs when a parcel of rising air expands and cools</a:t>
            </a:r>
          </a:p>
          <a:p>
            <a:pPr>
              <a:buFont typeface="Wingdings" pitchFamily="2" charset="2"/>
              <a:buChar char="§"/>
            </a:pPr>
            <a:r>
              <a:rPr lang="en-US" b="1" dirty="0" smtClean="0">
                <a:solidFill>
                  <a:schemeClr val="bg1"/>
                </a:solidFill>
              </a:rPr>
              <a:t>occurs during the formation of dew</a:t>
            </a:r>
          </a:p>
          <a:p>
            <a:pPr>
              <a:buFont typeface="Wingdings" pitchFamily="2" charset="2"/>
              <a:buChar char="§"/>
            </a:pPr>
            <a:r>
              <a:rPr lang="en-US" b="1" dirty="0" smtClean="0">
                <a:solidFill>
                  <a:schemeClr val="bg1"/>
                </a:solidFill>
              </a:rPr>
              <a:t>keeps the Earth's climate cooler that it would otherwise be if there were no water</a:t>
            </a:r>
          </a:p>
        </p:txBody>
      </p:sp>
      <p:pic>
        <p:nvPicPr>
          <p:cNvPr id="4" name="Picture 3" descr="cartoongirl.jpg"/>
          <p:cNvPicPr>
            <a:picLocks noChangeAspect="1"/>
          </p:cNvPicPr>
          <p:nvPr/>
        </p:nvPicPr>
        <p:blipFill>
          <a:blip r:embed="rId3"/>
          <a:stretch>
            <a:fillRect/>
          </a:stretch>
        </p:blipFill>
        <p:spPr>
          <a:xfrm>
            <a:off x="6629400" y="4648200"/>
            <a:ext cx="2000250" cy="2066925"/>
          </a:xfrm>
          <a:prstGeom prst="rect">
            <a:avLst/>
          </a:prstGeom>
        </p:spPr>
      </p:pic>
      <p:sp>
        <p:nvSpPr>
          <p:cNvPr id="5" name="Oval Callout 4"/>
          <p:cNvSpPr/>
          <p:nvPr/>
        </p:nvSpPr>
        <p:spPr>
          <a:xfrm>
            <a:off x="6477000" y="2667000"/>
            <a:ext cx="2286000" cy="17526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Now I know what is condensation!! </a:t>
            </a:r>
            <a:endParaRPr lang="en-US" dirty="0"/>
          </a:p>
        </p:txBody>
      </p:sp>
      <p:sp>
        <p:nvSpPr>
          <p:cNvPr id="6" name="Rectangle 5"/>
          <p:cNvSpPr/>
          <p:nvPr/>
        </p:nvSpPr>
        <p:spPr>
          <a:xfrm>
            <a:off x="2057400" y="304800"/>
            <a:ext cx="4916731" cy="923330"/>
          </a:xfrm>
          <a:prstGeom prst="rect">
            <a:avLst/>
          </a:prstGeom>
          <a:noFill/>
        </p:spPr>
        <p:txBody>
          <a:bodyPr wrap="none" lIns="91440" tIns="45720" rIns="91440" bIns="45720">
            <a:spAutoFit/>
          </a:bodyPr>
          <a:lstStyle/>
          <a:p>
            <a:pPr algn="ctr"/>
            <a:r>
              <a:rPr lang="en-US" sz="5400" b="1" cap="none"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Condensation</a:t>
            </a:r>
            <a:endParaRPr lang="en-US" sz="5400" b="1" cap="none"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8"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diamond(in)">
                                      <p:cBhvr>
                                        <p:cTn id="21" dur="20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5"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7"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3" presetClass="entr" presetSubtype="16"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plus(in)">
                                      <p:cBhvr>
                                        <p:cTn id="33" dur="2000"/>
                                        <p:tgtEl>
                                          <p:spTgt spid="4"/>
                                        </p:tgtEl>
                                      </p:cBhvr>
                                    </p:animEffect>
                                  </p:childTnLst>
                                </p:cTn>
                              </p:par>
                              <p:par>
                                <p:cTn id="34" presetID="13" presetClass="entr" presetSubtype="16" fill="hold" grpId="0" nodeType="with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plus(in)">
                                      <p:cBhvr>
                                        <p:cTn id="3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you can do</a:t>
            </a:r>
            <a:endParaRPr lang="en-US" dirty="0"/>
          </a:p>
        </p:txBody>
      </p:sp>
      <p:sp>
        <p:nvSpPr>
          <p:cNvPr id="3" name="Content Placeholder 2"/>
          <p:cNvSpPr>
            <a:spLocks noGrp="1"/>
          </p:cNvSpPr>
          <p:nvPr>
            <p:ph idx="1"/>
          </p:nvPr>
        </p:nvSpPr>
        <p:spPr/>
        <p:txBody>
          <a:bodyPr>
            <a:normAutofit/>
          </a:bodyPr>
          <a:lstStyle/>
          <a:p>
            <a:pPr>
              <a:buNone/>
            </a:pPr>
            <a:r>
              <a:rPr lang="en-US" b="1" i="1" u="sng" dirty="0" smtClean="0">
                <a:solidFill>
                  <a:schemeClr val="accent6">
                    <a:lumMod val="75000"/>
                  </a:schemeClr>
                </a:solidFill>
              </a:rPr>
              <a:t>Things you will need</a:t>
            </a:r>
          </a:p>
          <a:p>
            <a:pPr>
              <a:buNone/>
            </a:pPr>
            <a:r>
              <a:rPr lang="en-US" dirty="0" smtClean="0">
                <a:solidFill>
                  <a:schemeClr val="bg1"/>
                </a:solidFill>
              </a:rPr>
              <a:t>~yourself</a:t>
            </a:r>
          </a:p>
          <a:p>
            <a:endParaRPr lang="en-US" b="1" i="1" u="sng" dirty="0" smtClean="0">
              <a:solidFill>
                <a:schemeClr val="accent6">
                  <a:lumMod val="75000"/>
                </a:schemeClr>
              </a:solidFill>
            </a:endParaRPr>
          </a:p>
          <a:p>
            <a:endParaRPr lang="en-US" b="1" i="1" u="sng" dirty="0" smtClean="0">
              <a:solidFill>
                <a:schemeClr val="accent6">
                  <a:lumMod val="75000"/>
                </a:schemeClr>
              </a:solidFill>
            </a:endParaRPr>
          </a:p>
          <a:p>
            <a:r>
              <a:rPr lang="en-US" b="1" i="1" u="sng" dirty="0" smtClean="0">
                <a:solidFill>
                  <a:schemeClr val="accent6">
                    <a:lumMod val="75000"/>
                  </a:schemeClr>
                </a:solidFill>
              </a:rPr>
              <a:t>In cold weather</a:t>
            </a:r>
          </a:p>
          <a:p>
            <a:pPr>
              <a:buNone/>
            </a:pPr>
            <a:r>
              <a:rPr lang="en-US" dirty="0" smtClean="0">
                <a:solidFill>
                  <a:schemeClr val="bg1"/>
                </a:solidFill>
              </a:rPr>
              <a:t>Breathe out outdoor. What do you observe?</a:t>
            </a:r>
          </a:p>
          <a:p>
            <a:endParaRPr lang="en-US" dirty="0"/>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amond(in)">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5"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p:cTn id="2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2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24"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4000" r="-2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you can do</a:t>
            </a:r>
            <a:endParaRPr lang="en-US" dirty="0"/>
          </a:p>
        </p:txBody>
      </p:sp>
      <p:sp>
        <p:nvSpPr>
          <p:cNvPr id="3" name="Content Placeholder 2"/>
          <p:cNvSpPr>
            <a:spLocks noGrp="1"/>
          </p:cNvSpPr>
          <p:nvPr>
            <p:ph idx="1"/>
          </p:nvPr>
        </p:nvSpPr>
        <p:spPr/>
        <p:txBody>
          <a:bodyPr/>
          <a:lstStyle/>
          <a:p>
            <a:r>
              <a:rPr lang="en-US" b="1" u="sng" dirty="0" smtClean="0">
                <a:solidFill>
                  <a:schemeClr val="accent6">
                    <a:lumMod val="75000"/>
                  </a:schemeClr>
                </a:solidFill>
              </a:rPr>
              <a:t>Things you will need</a:t>
            </a:r>
          </a:p>
          <a:p>
            <a:r>
              <a:rPr lang="en-US" dirty="0" smtClean="0">
                <a:solidFill>
                  <a:schemeClr val="bg1"/>
                </a:solidFill>
              </a:rPr>
              <a:t>~ a glass of icy cold water</a:t>
            </a:r>
          </a:p>
          <a:p>
            <a:r>
              <a:rPr lang="en-US" b="1" dirty="0" smtClean="0">
                <a:solidFill>
                  <a:schemeClr val="bg1"/>
                </a:solidFill>
              </a:rPr>
              <a:t>~</a:t>
            </a:r>
            <a:r>
              <a:rPr lang="en-US" dirty="0" smtClean="0">
                <a:solidFill>
                  <a:schemeClr val="bg1"/>
                </a:solidFill>
              </a:rPr>
              <a:t> evaporating dish </a:t>
            </a:r>
          </a:p>
          <a:p>
            <a:r>
              <a:rPr lang="en-US" dirty="0" smtClean="0">
                <a:solidFill>
                  <a:schemeClr val="bg1"/>
                </a:solidFill>
              </a:rPr>
              <a:t>~a fridge</a:t>
            </a:r>
          </a:p>
          <a:p>
            <a:endParaRPr lang="en-US" dirty="0" smtClean="0">
              <a:solidFill>
                <a:schemeClr val="bg1"/>
              </a:solidFill>
            </a:endParaRPr>
          </a:p>
          <a:p>
            <a:r>
              <a:rPr lang="en-US" b="1" i="1" u="sng" dirty="0" smtClean="0">
                <a:solidFill>
                  <a:schemeClr val="accent6">
                    <a:lumMod val="75000"/>
                  </a:schemeClr>
                </a:solidFill>
              </a:rPr>
              <a:t>In hot weather</a:t>
            </a:r>
          </a:p>
          <a:p>
            <a:pPr>
              <a:buNone/>
            </a:pPr>
            <a:r>
              <a:rPr lang="en-US" dirty="0" smtClean="0">
                <a:solidFill>
                  <a:schemeClr val="bg1"/>
                </a:solidFill>
              </a:rPr>
              <a:t>Pour out a glass of icy cold water from the fridge</a:t>
            </a:r>
          </a:p>
          <a:p>
            <a:pPr>
              <a:buNone/>
            </a:pPr>
            <a:r>
              <a:rPr lang="en-US" dirty="0" smtClean="0">
                <a:solidFill>
                  <a:schemeClr val="bg1"/>
                </a:solidFill>
              </a:rPr>
              <a:t>on a evaporating dish during a hot days. What do you observe?</a:t>
            </a:r>
          </a:p>
          <a:p>
            <a:endParaRPr lang="en-US" dirty="0">
              <a:solidFill>
                <a:schemeClr val="accent6">
                  <a:lumMod val="75000"/>
                </a:schemeClr>
              </a:solidFill>
            </a:endParaRPr>
          </a:p>
        </p:txBody>
      </p:sp>
      <p:pic>
        <p:nvPicPr>
          <p:cNvPr id="4" name="Picture 3" descr="evapdish.jpg"/>
          <p:cNvPicPr>
            <a:picLocks noChangeAspect="1"/>
          </p:cNvPicPr>
          <p:nvPr/>
        </p:nvPicPr>
        <p:blipFill>
          <a:blip r:embed="rId3"/>
          <a:stretch>
            <a:fillRect/>
          </a:stretch>
        </p:blipFill>
        <p:spPr>
          <a:xfrm>
            <a:off x="6324600" y="1143000"/>
            <a:ext cx="1371600" cy="2133600"/>
          </a:xfrm>
          <a:prstGeom prst="rect">
            <a:avLst/>
          </a:prstGeom>
        </p:spPr>
      </p:pic>
      <p:pic>
        <p:nvPicPr>
          <p:cNvPr id="5" name="Picture 4" descr="ist2_56605-cold-glass-of-water-with-condensation.jpg"/>
          <p:cNvPicPr>
            <a:picLocks noChangeAspect="1"/>
          </p:cNvPicPr>
          <p:nvPr/>
        </p:nvPicPr>
        <p:blipFill>
          <a:blip r:embed="rId4"/>
          <a:stretch>
            <a:fillRect/>
          </a:stretch>
        </p:blipFill>
        <p:spPr>
          <a:xfrm>
            <a:off x="5257800" y="1143000"/>
            <a:ext cx="1066800" cy="2108200"/>
          </a:xfrm>
          <a:prstGeom prst="rect">
            <a:avLst/>
          </a:prstGeom>
        </p:spPr>
      </p:pic>
      <p:pic>
        <p:nvPicPr>
          <p:cNvPr id="6" name="Picture 5" descr="elec_fridge_.jpg"/>
          <p:cNvPicPr>
            <a:picLocks noChangeAspect="1"/>
          </p:cNvPicPr>
          <p:nvPr/>
        </p:nvPicPr>
        <p:blipFill>
          <a:blip r:embed="rId5"/>
          <a:stretch>
            <a:fillRect/>
          </a:stretch>
        </p:blipFill>
        <p:spPr>
          <a:xfrm>
            <a:off x="7696200" y="1143000"/>
            <a:ext cx="1447800" cy="2133600"/>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2" end="2"/>
                                            </p:txEl>
                                          </p:spTgt>
                                        </p:tgtEl>
                                      </p:cBhvr>
                                    </p:animEffect>
                                  </p:childTnLst>
                                </p:cTn>
                              </p:par>
                              <p:par>
                                <p:cTn id="27" presetID="25" presetClass="entr" presetSubtype="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32" dur="1000" fill="hold"/>
                                        <p:tgtEl>
                                          <p:spTgt spid="4"/>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4"/>
                                        </p:tgtEl>
                                      </p:cBhvr>
                                    </p:animEffect>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nodeType="clickEffect">
                                  <p:stCondLst>
                                    <p:cond delay="0"/>
                                  </p:stCondLst>
                                  <p:childTnLst>
                                    <p:set>
                                      <p:cBhvr>
                                        <p:cTn id="40" dur="1" fill="hold">
                                          <p:stCondLst>
                                            <p:cond delay="0"/>
                                          </p:stCondLst>
                                        </p:cTn>
                                        <p:tgtEl>
                                          <p:spTgt spid="3">
                                            <p:txEl>
                                              <p:pRg st="3" end="3"/>
                                            </p:txEl>
                                          </p:spTgt>
                                        </p:tgtEl>
                                        <p:attrNameLst>
                                          <p:attrName>style.visibility</p:attrName>
                                        </p:attrNameLst>
                                      </p:cBhvr>
                                      <p:to>
                                        <p:strVal val="visible"/>
                                      </p:to>
                                    </p:set>
                                    <p:animEffect transition="in" filter="fade">
                                      <p:cBhvr>
                                        <p:cTn id="41" dur="1000"/>
                                        <p:tgtEl>
                                          <p:spTgt spid="3">
                                            <p:txEl>
                                              <p:pRg st="3" end="3"/>
                                            </p:txEl>
                                          </p:spTgt>
                                        </p:tgtEl>
                                      </p:cBhvr>
                                    </p:animEffect>
                                    <p:anim calcmode="lin" valueType="num">
                                      <p:cBhvr>
                                        <p:cTn id="4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3" end="3"/>
                                            </p:txEl>
                                          </p:spTgt>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1000"/>
                                        <p:tgtEl>
                                          <p:spTgt spid="6"/>
                                        </p:tgtEl>
                                      </p:cBhvr>
                                    </p:animEffect>
                                    <p:anim calcmode="lin" valueType="num">
                                      <p:cBhvr>
                                        <p:cTn id="47" dur="1000" fill="hold"/>
                                        <p:tgtEl>
                                          <p:spTgt spid="6"/>
                                        </p:tgtEl>
                                        <p:attrNameLst>
                                          <p:attrName>ppt_x</p:attrName>
                                        </p:attrNameLst>
                                      </p:cBhvr>
                                      <p:tavLst>
                                        <p:tav tm="0">
                                          <p:val>
                                            <p:strVal val="#ppt_x"/>
                                          </p:val>
                                        </p:tav>
                                        <p:tav tm="100000">
                                          <p:val>
                                            <p:strVal val="#ppt_x"/>
                                          </p:val>
                                        </p:tav>
                                      </p:tavLst>
                                    </p:anim>
                                    <p:anim calcmode="lin" valueType="num">
                                      <p:cBhvr>
                                        <p:cTn id="4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9" presetClass="entr" presetSubtype="0" decel="100000" fill="hold" nodeType="clickEffect">
                                  <p:stCondLst>
                                    <p:cond delay="0"/>
                                  </p:stCondLst>
                                  <p:childTnLst>
                                    <p:set>
                                      <p:cBhvr>
                                        <p:cTn id="52" dur="1" fill="hold">
                                          <p:stCondLst>
                                            <p:cond delay="0"/>
                                          </p:stCondLst>
                                        </p:cTn>
                                        <p:tgtEl>
                                          <p:spTgt spid="3">
                                            <p:txEl>
                                              <p:pRg st="5" end="5"/>
                                            </p:txEl>
                                          </p:spTgt>
                                        </p:tgtEl>
                                        <p:attrNameLst>
                                          <p:attrName>style.visibility</p:attrName>
                                        </p:attrNameLst>
                                      </p:cBhvr>
                                      <p:to>
                                        <p:strVal val="visible"/>
                                      </p:to>
                                    </p:set>
                                    <p:anim calcmode="lin" valueType="num">
                                      <p:cBhvr>
                                        <p:cTn id="53"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54" dur="500" fill="hold"/>
                                        <p:tgtEl>
                                          <p:spTgt spid="3">
                                            <p:txEl>
                                              <p:pRg st="5" end="5"/>
                                            </p:txEl>
                                          </p:spTgt>
                                        </p:tgtEl>
                                        <p:attrNameLst>
                                          <p:attrName>ppt_h</p:attrName>
                                        </p:attrNameLst>
                                      </p:cBhvr>
                                      <p:tavLst>
                                        <p:tav tm="0">
                                          <p:val>
                                            <p:fltVal val="0"/>
                                          </p:val>
                                        </p:tav>
                                        <p:tav tm="100000">
                                          <p:val>
                                            <p:strVal val="#ppt_h"/>
                                          </p:val>
                                        </p:tav>
                                      </p:tavLst>
                                    </p:anim>
                                    <p:anim calcmode="lin" valueType="num">
                                      <p:cBhvr>
                                        <p:cTn id="55" dur="500" fill="hold"/>
                                        <p:tgtEl>
                                          <p:spTgt spid="3">
                                            <p:txEl>
                                              <p:pRg st="5" end="5"/>
                                            </p:txEl>
                                          </p:spTgt>
                                        </p:tgtEl>
                                        <p:attrNameLst>
                                          <p:attrName>style.rotation</p:attrName>
                                        </p:attrNameLst>
                                      </p:cBhvr>
                                      <p:tavLst>
                                        <p:tav tm="0">
                                          <p:val>
                                            <p:fltVal val="360"/>
                                          </p:val>
                                        </p:tav>
                                        <p:tav tm="100000">
                                          <p:val>
                                            <p:fltVal val="0"/>
                                          </p:val>
                                        </p:tav>
                                      </p:tavLst>
                                    </p:anim>
                                    <p:animEffect transition="in" filter="fade">
                                      <p:cBhvr>
                                        <p:cTn id="56" dur="500"/>
                                        <p:tgtEl>
                                          <p:spTgt spid="3">
                                            <p:txEl>
                                              <p:pRg st="5" end="5"/>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40" presetClass="entr" presetSubtype="0" fill="hold" nodeType="clickEffect">
                                  <p:stCondLst>
                                    <p:cond delay="0"/>
                                  </p:stCondLst>
                                  <p:iterate type="lt">
                                    <p:tmPct val="10000"/>
                                  </p:iterate>
                                  <p:childTnLst>
                                    <p:set>
                                      <p:cBhvr>
                                        <p:cTn id="60" dur="1" fill="hold">
                                          <p:stCondLst>
                                            <p:cond delay="0"/>
                                          </p:stCondLst>
                                        </p:cTn>
                                        <p:tgtEl>
                                          <p:spTgt spid="3">
                                            <p:txEl>
                                              <p:pRg st="6" end="6"/>
                                            </p:txEl>
                                          </p:spTgt>
                                        </p:tgtEl>
                                        <p:attrNameLst>
                                          <p:attrName>style.visibility</p:attrName>
                                        </p:attrNameLst>
                                      </p:cBhvr>
                                      <p:to>
                                        <p:strVal val="visible"/>
                                      </p:to>
                                    </p:set>
                                    <p:animEffect transition="in" filter="fade">
                                      <p:cBhvr>
                                        <p:cTn id="61" dur="1000"/>
                                        <p:tgtEl>
                                          <p:spTgt spid="3">
                                            <p:txEl>
                                              <p:pRg st="6" end="6"/>
                                            </p:txEl>
                                          </p:spTgt>
                                        </p:tgtEl>
                                      </p:cBhvr>
                                    </p:animEffect>
                                    <p:anim calcmode="lin" valueType="num">
                                      <p:cBhvr>
                                        <p:cTn id="62" dur="1000" fill="hold"/>
                                        <p:tgtEl>
                                          <p:spTgt spid="3">
                                            <p:txEl>
                                              <p:pRg st="6" end="6"/>
                                            </p:txEl>
                                          </p:spTgt>
                                        </p:tgtEl>
                                        <p:attrNameLst>
                                          <p:attrName>ppt_x</p:attrName>
                                        </p:attrNameLst>
                                      </p:cBhvr>
                                      <p:tavLst>
                                        <p:tav tm="0">
                                          <p:val>
                                            <p:strVal val="#ppt_x-.1"/>
                                          </p:val>
                                        </p:tav>
                                        <p:tav tm="100000">
                                          <p:val>
                                            <p:strVal val="#ppt_x"/>
                                          </p:val>
                                        </p:tav>
                                      </p:tavLst>
                                    </p:anim>
                                    <p:anim calcmode="lin" valueType="num">
                                      <p:cBhvr>
                                        <p:cTn id="63" dur="1000" fill="hold"/>
                                        <p:tgtEl>
                                          <p:spTgt spid="3">
                                            <p:txEl>
                                              <p:pRg st="6" end="6"/>
                                            </p:txEl>
                                          </p:spTgt>
                                        </p:tgtEl>
                                        <p:attrNameLst>
                                          <p:attrName>ppt_y</p:attrName>
                                        </p:attrNameLst>
                                      </p:cBhvr>
                                      <p:tavLst>
                                        <p:tav tm="0">
                                          <p:val>
                                            <p:strVal val="#ppt_y"/>
                                          </p:val>
                                        </p:tav>
                                        <p:tav tm="100000">
                                          <p:val>
                                            <p:strVal val="#ppt_y"/>
                                          </p:val>
                                        </p:tav>
                                      </p:tavLst>
                                    </p:anim>
                                  </p:childTnLst>
                                </p:cTn>
                              </p:par>
                              <p:par>
                                <p:cTn id="64" presetID="40" presetClass="entr" presetSubtype="0" fill="hold" nodeType="withEffect">
                                  <p:stCondLst>
                                    <p:cond delay="0"/>
                                  </p:stCondLst>
                                  <p:iterate type="lt">
                                    <p:tmPct val="10000"/>
                                  </p:iterate>
                                  <p:childTnLst>
                                    <p:set>
                                      <p:cBhvr>
                                        <p:cTn id="65" dur="1" fill="hold">
                                          <p:stCondLst>
                                            <p:cond delay="0"/>
                                          </p:stCondLst>
                                        </p:cTn>
                                        <p:tgtEl>
                                          <p:spTgt spid="3">
                                            <p:txEl>
                                              <p:pRg st="7" end="7"/>
                                            </p:txEl>
                                          </p:spTgt>
                                        </p:tgtEl>
                                        <p:attrNameLst>
                                          <p:attrName>style.visibility</p:attrName>
                                        </p:attrNameLst>
                                      </p:cBhvr>
                                      <p:to>
                                        <p:strVal val="visible"/>
                                      </p:to>
                                    </p:set>
                                    <p:animEffect transition="in" filter="fade">
                                      <p:cBhvr>
                                        <p:cTn id="66" dur="1000"/>
                                        <p:tgtEl>
                                          <p:spTgt spid="3">
                                            <p:txEl>
                                              <p:pRg st="7" end="7"/>
                                            </p:txEl>
                                          </p:spTgt>
                                        </p:tgtEl>
                                      </p:cBhvr>
                                    </p:animEffect>
                                    <p:anim calcmode="lin" valueType="num">
                                      <p:cBhvr>
                                        <p:cTn id="67" dur="1000" fill="hold"/>
                                        <p:tgtEl>
                                          <p:spTgt spid="3">
                                            <p:txEl>
                                              <p:pRg st="7" end="7"/>
                                            </p:txEl>
                                          </p:spTgt>
                                        </p:tgtEl>
                                        <p:attrNameLst>
                                          <p:attrName>ppt_x</p:attrName>
                                        </p:attrNameLst>
                                      </p:cBhvr>
                                      <p:tavLst>
                                        <p:tav tm="0">
                                          <p:val>
                                            <p:strVal val="#ppt_x-.1"/>
                                          </p:val>
                                        </p:tav>
                                        <p:tav tm="100000">
                                          <p:val>
                                            <p:strVal val="#ppt_x"/>
                                          </p:val>
                                        </p:tav>
                                      </p:tavLst>
                                    </p:anim>
                                    <p:anim calcmode="lin" valueType="num">
                                      <p:cBhvr>
                                        <p:cTn id="68" dur="10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Sublimation</a:t>
            </a:r>
            <a:endParaRPr lang="en-US" dirty="0"/>
          </a:p>
        </p:txBody>
      </p:sp>
      <p:sp>
        <p:nvSpPr>
          <p:cNvPr id="3" name="Content Placeholder 2"/>
          <p:cNvSpPr>
            <a:spLocks noGrp="1"/>
          </p:cNvSpPr>
          <p:nvPr>
            <p:ph idx="1"/>
          </p:nvPr>
        </p:nvSpPr>
        <p:spPr/>
        <p:txBody>
          <a:bodyPr>
            <a:normAutofit/>
          </a:bodyPr>
          <a:lstStyle/>
          <a:p>
            <a:r>
              <a:rPr lang="en-US" dirty="0" smtClean="0">
                <a:solidFill>
                  <a:schemeClr val="bg1"/>
                </a:solidFill>
              </a:rPr>
              <a:t>is the term for when matter undergoes a phase transition directly from a solid to gaseous form, or vapor, without passing through the more common liquid phase between the two</a:t>
            </a:r>
          </a:p>
          <a:p>
            <a:pPr marL="548640" lvl="1" indent="-411480">
              <a:buClr>
                <a:schemeClr val="tx1">
                  <a:shade val="95000"/>
                </a:schemeClr>
              </a:buClr>
              <a:buSzPct val="65000"/>
              <a:buFont typeface="Wingdings 2"/>
              <a:buChar char=""/>
            </a:pPr>
            <a:r>
              <a:rPr lang="en-US" sz="2800" dirty="0" smtClean="0">
                <a:solidFill>
                  <a:schemeClr val="bg1"/>
                </a:solidFill>
              </a:rPr>
              <a:t>Heat energy is absorbed when solid changes into a gas </a:t>
            </a:r>
          </a:p>
          <a:p>
            <a:pPr marL="548640" lvl="1" indent="-411480">
              <a:buClr>
                <a:schemeClr val="tx1">
                  <a:shade val="95000"/>
                </a:schemeClr>
              </a:buClr>
              <a:buSzPct val="65000"/>
              <a:buFont typeface="Wingdings 2"/>
              <a:buChar char=""/>
            </a:pPr>
            <a:r>
              <a:rPr lang="en-US" sz="2800" dirty="0" smtClean="0">
                <a:solidFill>
                  <a:schemeClr val="bg1"/>
                </a:solidFill>
              </a:rPr>
              <a:t>Heat is given out when a gas change into a solid</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8"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diamond(in)">
                                      <p:cBhvr>
                                        <p:cTn id="21"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4000" r="-2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you can do</a:t>
            </a:r>
            <a:endParaRPr lang="en-US" dirty="0"/>
          </a:p>
        </p:txBody>
      </p:sp>
      <p:sp>
        <p:nvSpPr>
          <p:cNvPr id="3" name="Content Placeholder 2"/>
          <p:cNvSpPr>
            <a:spLocks noGrp="1"/>
          </p:cNvSpPr>
          <p:nvPr>
            <p:ph idx="1"/>
          </p:nvPr>
        </p:nvSpPr>
        <p:spPr/>
        <p:txBody>
          <a:bodyPr>
            <a:normAutofit/>
          </a:bodyPr>
          <a:lstStyle/>
          <a:p>
            <a:pPr>
              <a:buNone/>
            </a:pPr>
            <a:r>
              <a:rPr lang="en-US" b="1" u="sng" dirty="0" smtClean="0">
                <a:solidFill>
                  <a:schemeClr val="accent6">
                    <a:lumMod val="75000"/>
                  </a:schemeClr>
                </a:solidFill>
              </a:rPr>
              <a:t>Things you will need</a:t>
            </a:r>
          </a:p>
          <a:p>
            <a:pPr>
              <a:buNone/>
            </a:pPr>
            <a:r>
              <a:rPr lang="en-US" dirty="0" smtClean="0">
                <a:solidFill>
                  <a:schemeClr val="bg1"/>
                </a:solidFill>
              </a:rPr>
              <a:t>~a spoon</a:t>
            </a:r>
          </a:p>
          <a:p>
            <a:pPr>
              <a:buNone/>
            </a:pPr>
            <a:r>
              <a:rPr lang="en-US" dirty="0" smtClean="0">
                <a:solidFill>
                  <a:schemeClr val="bg1"/>
                </a:solidFill>
              </a:rPr>
              <a:t>    </a:t>
            </a:r>
          </a:p>
          <a:p>
            <a:pPr>
              <a:buNone/>
            </a:pPr>
            <a:endParaRPr lang="en-US" dirty="0" smtClean="0">
              <a:solidFill>
                <a:schemeClr val="bg1"/>
              </a:solidFill>
            </a:endParaRPr>
          </a:p>
          <a:p>
            <a:pPr>
              <a:buNone/>
            </a:pPr>
            <a:r>
              <a:rPr lang="en-US" dirty="0" smtClean="0">
                <a:solidFill>
                  <a:schemeClr val="bg1"/>
                </a:solidFill>
              </a:rPr>
              <a:t>~dry ice</a:t>
            </a:r>
          </a:p>
          <a:p>
            <a:pPr>
              <a:buNone/>
            </a:pPr>
            <a:r>
              <a:rPr lang="en-US" dirty="0" smtClean="0">
                <a:solidFill>
                  <a:schemeClr val="bg1"/>
                </a:solidFill>
              </a:rPr>
              <a:t>    </a:t>
            </a:r>
          </a:p>
          <a:p>
            <a:pPr>
              <a:buNone/>
            </a:pPr>
            <a:endParaRPr lang="en-US" dirty="0" smtClean="0">
              <a:solidFill>
                <a:schemeClr val="bg1"/>
              </a:solidFill>
            </a:endParaRPr>
          </a:p>
          <a:p>
            <a:pPr>
              <a:buNone/>
            </a:pPr>
            <a:r>
              <a:rPr lang="en-US" dirty="0" smtClean="0">
                <a:solidFill>
                  <a:schemeClr val="bg1"/>
                </a:solidFill>
              </a:rPr>
              <a:t>~Bunsen burner</a:t>
            </a:r>
            <a:br>
              <a:rPr lang="en-US" dirty="0" smtClean="0">
                <a:solidFill>
                  <a:schemeClr val="bg1"/>
                </a:solidFill>
              </a:rPr>
            </a:br>
            <a:endParaRPr lang="en-US" dirty="0">
              <a:solidFill>
                <a:schemeClr val="bg1"/>
              </a:solidFill>
            </a:endParaRPr>
          </a:p>
        </p:txBody>
      </p:sp>
      <p:pic>
        <p:nvPicPr>
          <p:cNvPr id="4" name="Picture 3" descr="spoon.jpg"/>
          <p:cNvPicPr>
            <a:picLocks noChangeAspect="1"/>
          </p:cNvPicPr>
          <p:nvPr/>
        </p:nvPicPr>
        <p:blipFill>
          <a:blip r:embed="rId3" cstate="print"/>
          <a:stretch>
            <a:fillRect/>
          </a:stretch>
        </p:blipFill>
        <p:spPr>
          <a:xfrm>
            <a:off x="2514600" y="2057400"/>
            <a:ext cx="1752600" cy="1524000"/>
          </a:xfrm>
          <a:prstGeom prst="rect">
            <a:avLst/>
          </a:prstGeom>
        </p:spPr>
      </p:pic>
      <p:pic>
        <p:nvPicPr>
          <p:cNvPr id="5" name="Picture 4" descr="dry_ice541.JPG"/>
          <p:cNvPicPr>
            <a:picLocks noChangeAspect="1"/>
          </p:cNvPicPr>
          <p:nvPr/>
        </p:nvPicPr>
        <p:blipFill>
          <a:blip r:embed="rId4" cstate="print"/>
          <a:stretch>
            <a:fillRect/>
          </a:stretch>
        </p:blipFill>
        <p:spPr>
          <a:xfrm>
            <a:off x="2514600" y="3581400"/>
            <a:ext cx="1752600" cy="1600200"/>
          </a:xfrm>
          <a:prstGeom prst="rect">
            <a:avLst/>
          </a:prstGeom>
        </p:spPr>
      </p:pic>
      <p:pic>
        <p:nvPicPr>
          <p:cNvPr id="6" name="Picture 5" descr="1038093.jpg"/>
          <p:cNvPicPr>
            <a:picLocks noChangeAspect="1"/>
          </p:cNvPicPr>
          <p:nvPr/>
        </p:nvPicPr>
        <p:blipFill>
          <a:blip r:embed="rId5"/>
          <a:stretch>
            <a:fillRect/>
          </a:stretch>
        </p:blipFill>
        <p:spPr>
          <a:xfrm>
            <a:off x="3429000" y="5181600"/>
            <a:ext cx="1524000" cy="1676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34"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3">
                                            <p:txEl>
                                              <p:pRg st="4" end="4"/>
                                            </p:txEl>
                                          </p:spTgt>
                                        </p:tgtEl>
                                      </p:cBhvr>
                                    </p:animEffect>
                                  </p:childTnLst>
                                </p:cTn>
                              </p:par>
                              <p:par>
                                <p:cTn id="39" presetID="25" presetClass="entr" presetSubtype="0" fill="hold" nodeType="with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p:cTn id="4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44" dur="1000" fill="hold"/>
                                        <p:tgtEl>
                                          <p:spTgt spid="5"/>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5"/>
                                        </p:tgtEl>
                                      </p:cBhvr>
                                    </p:animEffect>
                                  </p:childTnLst>
                                </p:cTn>
                              </p:par>
                            </p:childTnLst>
                          </p:cTn>
                        </p:par>
                      </p:childTnLst>
                    </p:cTn>
                  </p:par>
                  <p:par>
                    <p:cTn id="49" fill="hold">
                      <p:stCondLst>
                        <p:cond delay="indefinite"/>
                      </p:stCondLst>
                      <p:childTnLst>
                        <p:par>
                          <p:cTn id="50" fill="hold">
                            <p:stCondLst>
                              <p:cond delay="0"/>
                            </p:stCondLst>
                            <p:childTnLst>
                              <p:par>
                                <p:cTn id="51" presetID="47" presetClass="entr" presetSubtype="0" fill="hold" nodeType="clickEffect">
                                  <p:stCondLst>
                                    <p:cond delay="0"/>
                                  </p:stCondLst>
                                  <p:childTnLst>
                                    <p:set>
                                      <p:cBhvr>
                                        <p:cTn id="52" dur="1" fill="hold">
                                          <p:stCondLst>
                                            <p:cond delay="0"/>
                                          </p:stCondLst>
                                        </p:cTn>
                                        <p:tgtEl>
                                          <p:spTgt spid="3">
                                            <p:txEl>
                                              <p:pRg st="5" end="5"/>
                                            </p:txEl>
                                          </p:spTgt>
                                        </p:tgtEl>
                                        <p:attrNameLst>
                                          <p:attrName>style.visibility</p:attrName>
                                        </p:attrNameLst>
                                      </p:cBhvr>
                                      <p:to>
                                        <p:strVal val="visible"/>
                                      </p:to>
                                    </p:set>
                                    <p:animEffect transition="in" filter="fade">
                                      <p:cBhvr>
                                        <p:cTn id="53" dur="1000"/>
                                        <p:tgtEl>
                                          <p:spTgt spid="3">
                                            <p:txEl>
                                              <p:pRg st="5" end="5"/>
                                            </p:txEl>
                                          </p:spTgt>
                                        </p:tgtEl>
                                      </p:cBhvr>
                                    </p:animEffect>
                                    <p:anim calcmode="lin" valueType="num">
                                      <p:cBhvr>
                                        <p:cTn id="5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7" presetClass="entr" presetSubtype="0" fill="hold" nodeType="click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Effect transition="in" filter="fade">
                                      <p:cBhvr>
                                        <p:cTn id="60" dur="1000"/>
                                        <p:tgtEl>
                                          <p:spTgt spid="3">
                                            <p:txEl>
                                              <p:pRg st="7" end="7"/>
                                            </p:txEl>
                                          </p:spTgt>
                                        </p:tgtEl>
                                      </p:cBhvr>
                                    </p:animEffect>
                                    <p:anim calcmode="lin" valueType="num">
                                      <p:cBhvr>
                                        <p:cTn id="61"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2" dur="1000" fill="hold"/>
                                        <p:tgtEl>
                                          <p:spTgt spid="3">
                                            <p:txEl>
                                              <p:pRg st="7" end="7"/>
                                            </p:txEl>
                                          </p:spTgt>
                                        </p:tgtEl>
                                        <p:attrNameLst>
                                          <p:attrName>ppt_y</p:attrName>
                                        </p:attrNameLst>
                                      </p:cBhvr>
                                      <p:tavLst>
                                        <p:tav tm="0">
                                          <p:val>
                                            <p:strVal val="#ppt_y-.1"/>
                                          </p:val>
                                        </p:tav>
                                        <p:tav tm="100000">
                                          <p:val>
                                            <p:strVal val="#ppt_y"/>
                                          </p:val>
                                        </p:tav>
                                      </p:tavLst>
                                    </p:anim>
                                  </p:childTnLst>
                                </p:cTn>
                              </p:par>
                              <p:par>
                                <p:cTn id="63" presetID="47" presetClass="entr" presetSubtype="0" fill="hold" nodeType="with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fade">
                                      <p:cBhvr>
                                        <p:cTn id="65" dur="1000"/>
                                        <p:tgtEl>
                                          <p:spTgt spid="6"/>
                                        </p:tgtEl>
                                      </p:cBhvr>
                                    </p:animEffect>
                                    <p:anim calcmode="lin" valueType="num">
                                      <p:cBhvr>
                                        <p:cTn id="66" dur="1000" fill="hold"/>
                                        <p:tgtEl>
                                          <p:spTgt spid="6"/>
                                        </p:tgtEl>
                                        <p:attrNameLst>
                                          <p:attrName>ppt_x</p:attrName>
                                        </p:attrNameLst>
                                      </p:cBhvr>
                                      <p:tavLst>
                                        <p:tav tm="0">
                                          <p:val>
                                            <p:strVal val="#ppt_x"/>
                                          </p:val>
                                        </p:tav>
                                        <p:tav tm="100000">
                                          <p:val>
                                            <p:strVal val="#ppt_x"/>
                                          </p:val>
                                        </p:tav>
                                      </p:tavLst>
                                    </p:anim>
                                    <p:anim calcmode="lin" valueType="num">
                                      <p:cBhvr>
                                        <p:cTn id="6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4000" r="-2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you can do</a:t>
            </a:r>
            <a:endParaRPr lang="en-US" dirty="0"/>
          </a:p>
        </p:txBody>
      </p:sp>
      <p:sp>
        <p:nvSpPr>
          <p:cNvPr id="3" name="Content Placeholder 2"/>
          <p:cNvSpPr>
            <a:spLocks noGrp="1"/>
          </p:cNvSpPr>
          <p:nvPr>
            <p:ph idx="1"/>
          </p:nvPr>
        </p:nvSpPr>
        <p:spPr/>
        <p:txBody>
          <a:bodyPr/>
          <a:lstStyle/>
          <a:p>
            <a:pPr>
              <a:buNone/>
            </a:pPr>
            <a:r>
              <a:rPr lang="en-US" b="1" u="sng" dirty="0" smtClean="0">
                <a:solidFill>
                  <a:schemeClr val="accent6">
                    <a:lumMod val="75000"/>
                  </a:schemeClr>
                </a:solidFill>
              </a:rPr>
              <a:t>Experiment</a:t>
            </a:r>
          </a:p>
          <a:p>
            <a:pPr>
              <a:buClrTx/>
              <a:buNone/>
            </a:pPr>
            <a:r>
              <a:rPr lang="en-US" dirty="0" smtClean="0">
                <a:solidFill>
                  <a:schemeClr val="bg1"/>
                </a:solidFill>
              </a:rPr>
              <a:t>First, To begin, warm a spoon by holding it above</a:t>
            </a:r>
          </a:p>
          <a:p>
            <a:pPr>
              <a:buClrTx/>
              <a:buNone/>
            </a:pPr>
            <a:r>
              <a:rPr lang="en-US" dirty="0" smtClean="0">
                <a:solidFill>
                  <a:schemeClr val="bg1"/>
                </a:solidFill>
              </a:rPr>
              <a:t>a flame for a few minutes. Next, place the spoon</a:t>
            </a:r>
          </a:p>
          <a:p>
            <a:pPr>
              <a:buClrTx/>
              <a:buNone/>
            </a:pPr>
            <a:r>
              <a:rPr lang="en-US" dirty="0" smtClean="0">
                <a:solidFill>
                  <a:schemeClr val="bg1"/>
                </a:solidFill>
              </a:rPr>
              <a:t>firmly against the chunk of dry ice. What will you</a:t>
            </a:r>
          </a:p>
          <a:p>
            <a:pPr>
              <a:buClrTx/>
              <a:buNone/>
            </a:pPr>
            <a:r>
              <a:rPr lang="en-US" dirty="0" smtClean="0">
                <a:solidFill>
                  <a:schemeClr val="bg1"/>
                </a:solidFill>
              </a:rPr>
              <a:t>observe?</a:t>
            </a:r>
            <a:br>
              <a:rPr lang="en-US" dirty="0" smtClean="0">
                <a:solidFill>
                  <a:schemeClr val="bg1"/>
                </a:solidFill>
              </a:rPr>
            </a:br>
            <a:endParaRPr lang="en-US" dirty="0" smtClean="0">
              <a:solidFill>
                <a:schemeClr val="bg1"/>
              </a:solidFill>
            </a:endParaRPr>
          </a:p>
          <a:p>
            <a:endParaRPr lang="en-US"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1" end="1"/>
                                            </p:txEl>
                                          </p:spTgt>
                                        </p:tgtEl>
                                      </p:cBhvr>
                                    </p:animEffect>
                                  </p:childTnLst>
                                </p:cTn>
                              </p:par>
                              <p:par>
                                <p:cTn id="15" presetID="55"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18"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19" dur="1000"/>
                                        <p:tgtEl>
                                          <p:spTgt spid="3">
                                            <p:txEl>
                                              <p:pRg st="2" end="2"/>
                                            </p:txEl>
                                          </p:spTgt>
                                        </p:tgtEl>
                                      </p:cBhvr>
                                    </p:animEffect>
                                  </p:childTnLst>
                                </p:cTn>
                              </p:par>
                              <p:par>
                                <p:cTn id="20" presetID="55"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3"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4" dur="1000"/>
                                        <p:tgtEl>
                                          <p:spTgt spid="3">
                                            <p:txEl>
                                              <p:pRg st="3" end="3"/>
                                            </p:txEl>
                                          </p:spTgt>
                                        </p:tgtEl>
                                      </p:cBhvr>
                                    </p:animEffect>
                                  </p:childTnLst>
                                </p:cTn>
                              </p:par>
                              <p:par>
                                <p:cTn id="25" presetID="55"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28"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29"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2000" r="-2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Deposition</a:t>
            </a:r>
            <a:endParaRPr lang="en-US" dirty="0"/>
          </a:p>
        </p:txBody>
      </p:sp>
      <p:sp>
        <p:nvSpPr>
          <p:cNvPr id="3" name="Content Placeholder 2"/>
          <p:cNvSpPr>
            <a:spLocks noGrp="1"/>
          </p:cNvSpPr>
          <p:nvPr>
            <p:ph idx="1"/>
          </p:nvPr>
        </p:nvSpPr>
        <p:spPr/>
        <p:txBody>
          <a:bodyPr>
            <a:normAutofit/>
          </a:bodyPr>
          <a:lstStyle/>
          <a:p>
            <a:r>
              <a:rPr lang="en-US" b="1" dirty="0" smtClean="0">
                <a:solidFill>
                  <a:schemeClr val="bg1"/>
                </a:solidFill>
              </a:rPr>
              <a:t>Is</a:t>
            </a:r>
            <a:r>
              <a:rPr lang="en-US" dirty="0" smtClean="0">
                <a:solidFill>
                  <a:schemeClr val="bg1"/>
                </a:solidFill>
              </a:rPr>
              <a:t> a process in which gas transforms into solid (also known as desublimation)</a:t>
            </a:r>
          </a:p>
          <a:p>
            <a:r>
              <a:rPr lang="en-US" dirty="0" smtClean="0">
                <a:solidFill>
                  <a:schemeClr val="bg1"/>
                </a:solidFill>
              </a:rPr>
              <a:t>Is the reverse of deposition is sublimation</a:t>
            </a:r>
          </a:p>
          <a:p>
            <a:r>
              <a:rPr lang="en-US" dirty="0" smtClean="0">
                <a:solidFill>
                  <a:schemeClr val="bg1"/>
                </a:solidFill>
              </a:rPr>
              <a:t>One example of deposition is the process by which, in sub-freezing air, water vapor changes directly to ice without first becoming a liquid</a:t>
            </a:r>
          </a:p>
          <a:p>
            <a:r>
              <a:rPr lang="en-US" dirty="0" smtClean="0">
                <a:solidFill>
                  <a:schemeClr val="bg1"/>
                </a:solidFill>
              </a:rPr>
              <a:t>This is how snow forms in clouds, as well as frost and hoar frost on the ground</a:t>
            </a:r>
          </a:p>
          <a:p>
            <a:pPr>
              <a:buNone/>
            </a:pPr>
            <a:endParaRPr lang="en-US" b="1" dirty="0" smtClean="0"/>
          </a:p>
          <a:p>
            <a:endParaRPr lang="en-US" b="1" dirty="0" smtClean="0"/>
          </a:p>
          <a:p>
            <a:endParaRPr lang="en-US" b="1" dirty="0" smtClean="0"/>
          </a:p>
          <a:p>
            <a:endParaRPr lang="en-US" b="1" dirty="0" smtClean="0"/>
          </a:p>
          <a:p>
            <a:endParaRPr lang="en-US" b="1" dirty="0" smtClean="0"/>
          </a:p>
          <a:p>
            <a:endParaRPr lang="en-US" dirty="0"/>
          </a:p>
        </p:txBody>
      </p:sp>
      <p:pic>
        <p:nvPicPr>
          <p:cNvPr id="4" name="Picture 3" descr="cutecharacterintro.jpg"/>
          <p:cNvPicPr>
            <a:picLocks noChangeAspect="1"/>
          </p:cNvPicPr>
          <p:nvPr/>
        </p:nvPicPr>
        <p:blipFill>
          <a:blip r:embed="rId3" cstate="print"/>
          <a:stretch>
            <a:fillRect/>
          </a:stretch>
        </p:blipFill>
        <p:spPr>
          <a:xfrm>
            <a:off x="1" y="3810000"/>
            <a:ext cx="2030654" cy="3048000"/>
          </a:xfrm>
          <a:prstGeom prst="rect">
            <a:avLst/>
          </a:prstGeom>
        </p:spPr>
      </p:pic>
      <p:sp>
        <p:nvSpPr>
          <p:cNvPr id="5" name="Oval Callout 4"/>
          <p:cNvSpPr/>
          <p:nvPr/>
        </p:nvSpPr>
        <p:spPr>
          <a:xfrm>
            <a:off x="1066800" y="1676400"/>
            <a:ext cx="6629400" cy="18288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Another example of physical deposition is the artificial process of physical vapor deposition, used to deposit thin films of various materials onto various surfaces!</a:t>
            </a:r>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9" presetClass="entr" presetSubtype="0" decel="10000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0"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31" dur="500"/>
                                        <p:tgtEl>
                                          <p:spTgt spid="3">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5" presetClass="entr" presetSubtype="0"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37"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38"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39" dur="1000" fill="hold"/>
                                        <p:tgtEl>
                                          <p:spTgt spid="4"/>
                                        </p:tgtEl>
                                        <p:attrNameLst>
                                          <p:attrName>ppt_h</p:attrName>
                                        </p:attrNameLst>
                                      </p:cBhvr>
                                      <p:tavLst>
                                        <p:tav tm="0">
                                          <p:val>
                                            <p:strVal val="#ppt_h"/>
                                          </p:val>
                                        </p:tav>
                                        <p:tav tm="100000">
                                          <p:val>
                                            <p:strVal val="#ppt_h"/>
                                          </p:val>
                                        </p:tav>
                                      </p:tavLst>
                                    </p:anim>
                                    <p:anim calcmode="lin" valueType="num">
                                      <p:cBhvr>
                                        <p:cTn id="40"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41"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42"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43" dur="1000" decel="50000">
                                          <p:stCondLst>
                                            <p:cond delay="0"/>
                                          </p:stCondLst>
                                        </p:cTn>
                                        <p:tgtEl>
                                          <p:spTgt spid="4"/>
                                        </p:tgtEl>
                                      </p:cBhvr>
                                    </p:animEffect>
                                  </p:childTnLst>
                                </p:cTn>
                              </p:par>
                              <p:par>
                                <p:cTn id="44" presetID="25" presetClass="entr" presetSubtype="0" fill="hold" grpId="0" nodeType="with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p:cTn id="46"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47"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48"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49" dur="1000" fill="hold"/>
                                        <p:tgtEl>
                                          <p:spTgt spid="5"/>
                                        </p:tgtEl>
                                        <p:attrNameLst>
                                          <p:attrName>ppt_h</p:attrName>
                                        </p:attrNameLst>
                                      </p:cBhvr>
                                      <p:tavLst>
                                        <p:tav tm="0">
                                          <p:val>
                                            <p:strVal val="#ppt_h"/>
                                          </p:val>
                                        </p:tav>
                                        <p:tav tm="100000">
                                          <p:val>
                                            <p:strVal val="#ppt_h"/>
                                          </p:val>
                                        </p:tav>
                                      </p:tavLst>
                                    </p:anim>
                                    <p:anim calcmode="lin" valueType="num">
                                      <p:cBhvr>
                                        <p:cTn id="50"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51"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52"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53"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Freezing</a:t>
            </a:r>
            <a:endParaRPr lang="en-US" dirty="0"/>
          </a:p>
        </p:txBody>
      </p:sp>
      <p:sp>
        <p:nvSpPr>
          <p:cNvPr id="3" name="Content Placeholder 2"/>
          <p:cNvSpPr>
            <a:spLocks noGrp="1"/>
          </p:cNvSpPr>
          <p:nvPr>
            <p:ph idx="1"/>
          </p:nvPr>
        </p:nvSpPr>
        <p:spPr/>
        <p:txBody>
          <a:bodyPr>
            <a:normAutofit lnSpcReduction="10000"/>
          </a:bodyPr>
          <a:lstStyle/>
          <a:p>
            <a:r>
              <a:rPr lang="en-US" dirty="0" smtClean="0">
                <a:solidFill>
                  <a:schemeClr val="bg1"/>
                </a:solidFill>
              </a:rPr>
              <a:t>Is the process in which a liquid turns into a solid when cold enough</a:t>
            </a:r>
          </a:p>
          <a:p>
            <a:endParaRPr lang="en-US" dirty="0" smtClean="0">
              <a:solidFill>
                <a:schemeClr val="bg1"/>
              </a:solidFill>
            </a:endParaRPr>
          </a:p>
          <a:p>
            <a:r>
              <a:rPr lang="en-US" dirty="0" smtClean="0">
                <a:solidFill>
                  <a:schemeClr val="bg1"/>
                </a:solidFill>
              </a:rPr>
              <a:t>Happens at 0°C  for pure water </a:t>
            </a:r>
          </a:p>
          <a:p>
            <a:endParaRPr lang="en-US" dirty="0" smtClean="0">
              <a:solidFill>
                <a:schemeClr val="bg1"/>
              </a:solidFill>
            </a:endParaRPr>
          </a:p>
          <a:p>
            <a:r>
              <a:rPr lang="en-US" dirty="0" smtClean="0">
                <a:solidFill>
                  <a:schemeClr val="bg1"/>
                </a:solidFill>
              </a:rPr>
              <a:t>Heat is given out in the process</a:t>
            </a:r>
          </a:p>
          <a:p>
            <a:endParaRPr lang="en-US" dirty="0" smtClean="0">
              <a:solidFill>
                <a:schemeClr val="bg1"/>
              </a:solidFill>
            </a:endParaRPr>
          </a:p>
          <a:p>
            <a:r>
              <a:rPr lang="en-US" dirty="0" smtClean="0">
                <a:solidFill>
                  <a:schemeClr val="bg1"/>
                </a:solidFill>
              </a:rPr>
              <a:t>is a common method of food preservation which slows both food decay and the growth of micro-organisms</a:t>
            </a:r>
          </a:p>
          <a:p>
            <a:endParaRPr lang="en-US" dirty="0" smtClean="0"/>
          </a:p>
          <a:p>
            <a:endParaRPr lang="en-US" dirty="0"/>
          </a:p>
        </p:txBody>
      </p:sp>
      <p:pic>
        <p:nvPicPr>
          <p:cNvPr id="4" name="Picture 3" descr="cutecharacterintro.jpg"/>
          <p:cNvPicPr>
            <a:picLocks noChangeAspect="1"/>
          </p:cNvPicPr>
          <p:nvPr/>
        </p:nvPicPr>
        <p:blipFill>
          <a:blip r:embed="rId3"/>
          <a:stretch>
            <a:fillRect/>
          </a:stretch>
        </p:blipFill>
        <p:spPr>
          <a:xfrm>
            <a:off x="304801" y="2743200"/>
            <a:ext cx="2284486" cy="4114800"/>
          </a:xfrm>
          <a:prstGeom prst="rect">
            <a:avLst/>
          </a:prstGeom>
        </p:spPr>
      </p:pic>
      <p:sp>
        <p:nvSpPr>
          <p:cNvPr id="5" name="Rectangular Callout 4"/>
          <p:cNvSpPr/>
          <p:nvPr/>
        </p:nvSpPr>
        <p:spPr>
          <a:xfrm>
            <a:off x="0" y="381000"/>
            <a:ext cx="5029200" cy="198120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Did you know that the temperature of a liquid stays constant in the process of freezing…</a:t>
            </a:r>
            <a:endParaRPr lang="en-US" dirty="0"/>
          </a:p>
        </p:txBody>
      </p:sp>
      <p:pic>
        <p:nvPicPr>
          <p:cNvPr id="6" name="Picture 5" descr="try.GIF"/>
          <p:cNvPicPr>
            <a:picLocks noChangeAspect="1"/>
          </p:cNvPicPr>
          <p:nvPr/>
        </p:nvPicPr>
        <p:blipFill>
          <a:blip r:embed="rId4"/>
          <a:stretch>
            <a:fillRect/>
          </a:stretch>
        </p:blipFill>
        <p:spPr>
          <a:xfrm>
            <a:off x="2667000" y="4419600"/>
            <a:ext cx="2000250" cy="2295525"/>
          </a:xfrm>
          <a:prstGeom prst="rect">
            <a:avLst/>
          </a:prstGeom>
        </p:spPr>
      </p:pic>
      <p:sp>
        <p:nvSpPr>
          <p:cNvPr id="7" name="Oval Callout 6"/>
          <p:cNvSpPr/>
          <p:nvPr/>
        </p:nvSpPr>
        <p:spPr>
          <a:xfrm>
            <a:off x="3733800" y="2286000"/>
            <a:ext cx="4572000" cy="22098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Of course, I knew about it the moment I was born!! Also, I knew that when a liquid freezes, its particles slow down to take up fixed and orderly position in the solid.</a:t>
            </a:r>
            <a:endParaRPr lang="en-US" dirty="0"/>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9" presetClass="entr" presetSubtype="0" decel="10000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500" fill="hold"/>
                                        <p:tgtEl>
                                          <p:spTgt spid="4"/>
                                        </p:tgtEl>
                                        <p:attrNameLst>
                                          <p:attrName>ppt_w</p:attrName>
                                        </p:attrNameLst>
                                      </p:cBhvr>
                                      <p:tavLst>
                                        <p:tav tm="0">
                                          <p:val>
                                            <p:fltVal val="0"/>
                                          </p:val>
                                        </p:tav>
                                        <p:tav tm="100000">
                                          <p:val>
                                            <p:strVal val="#ppt_w"/>
                                          </p:val>
                                        </p:tav>
                                      </p:tavLst>
                                    </p:anim>
                                    <p:anim calcmode="lin" valueType="num">
                                      <p:cBhvr>
                                        <p:cTn id="36" dur="500" fill="hold"/>
                                        <p:tgtEl>
                                          <p:spTgt spid="4"/>
                                        </p:tgtEl>
                                        <p:attrNameLst>
                                          <p:attrName>ppt_h</p:attrName>
                                        </p:attrNameLst>
                                      </p:cBhvr>
                                      <p:tavLst>
                                        <p:tav tm="0">
                                          <p:val>
                                            <p:fltVal val="0"/>
                                          </p:val>
                                        </p:tav>
                                        <p:tav tm="100000">
                                          <p:val>
                                            <p:strVal val="#ppt_h"/>
                                          </p:val>
                                        </p:tav>
                                      </p:tavLst>
                                    </p:anim>
                                    <p:anim calcmode="lin" valueType="num">
                                      <p:cBhvr>
                                        <p:cTn id="37" dur="500" fill="hold"/>
                                        <p:tgtEl>
                                          <p:spTgt spid="4"/>
                                        </p:tgtEl>
                                        <p:attrNameLst>
                                          <p:attrName>style.rotation</p:attrName>
                                        </p:attrNameLst>
                                      </p:cBhvr>
                                      <p:tavLst>
                                        <p:tav tm="0">
                                          <p:val>
                                            <p:fltVal val="360"/>
                                          </p:val>
                                        </p:tav>
                                        <p:tav tm="100000">
                                          <p:val>
                                            <p:fltVal val="0"/>
                                          </p:val>
                                        </p:tav>
                                      </p:tavLst>
                                    </p:anim>
                                    <p:animEffect transition="in" filter="fade">
                                      <p:cBhvr>
                                        <p:cTn id="38" dur="500"/>
                                        <p:tgtEl>
                                          <p:spTgt spid="4"/>
                                        </p:tgtEl>
                                      </p:cBhvr>
                                    </p:animEffect>
                                  </p:childTnLst>
                                </p:cTn>
                              </p:par>
                              <p:par>
                                <p:cTn id="39" presetID="49" presetClass="entr" presetSubtype="0" decel="100000"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p:cTn id="41" dur="500" fill="hold"/>
                                        <p:tgtEl>
                                          <p:spTgt spid="5"/>
                                        </p:tgtEl>
                                        <p:attrNameLst>
                                          <p:attrName>ppt_w</p:attrName>
                                        </p:attrNameLst>
                                      </p:cBhvr>
                                      <p:tavLst>
                                        <p:tav tm="0">
                                          <p:val>
                                            <p:fltVal val="0"/>
                                          </p:val>
                                        </p:tav>
                                        <p:tav tm="100000">
                                          <p:val>
                                            <p:strVal val="#ppt_w"/>
                                          </p:val>
                                        </p:tav>
                                      </p:tavLst>
                                    </p:anim>
                                    <p:anim calcmode="lin" valueType="num">
                                      <p:cBhvr>
                                        <p:cTn id="42" dur="500" fill="hold"/>
                                        <p:tgtEl>
                                          <p:spTgt spid="5"/>
                                        </p:tgtEl>
                                        <p:attrNameLst>
                                          <p:attrName>ppt_h</p:attrName>
                                        </p:attrNameLst>
                                      </p:cBhvr>
                                      <p:tavLst>
                                        <p:tav tm="0">
                                          <p:val>
                                            <p:fltVal val="0"/>
                                          </p:val>
                                        </p:tav>
                                        <p:tav tm="100000">
                                          <p:val>
                                            <p:strVal val="#ppt_h"/>
                                          </p:val>
                                        </p:tav>
                                      </p:tavLst>
                                    </p:anim>
                                    <p:anim calcmode="lin" valueType="num">
                                      <p:cBhvr>
                                        <p:cTn id="43" dur="500" fill="hold"/>
                                        <p:tgtEl>
                                          <p:spTgt spid="5"/>
                                        </p:tgtEl>
                                        <p:attrNameLst>
                                          <p:attrName>style.rotation</p:attrName>
                                        </p:attrNameLst>
                                      </p:cBhvr>
                                      <p:tavLst>
                                        <p:tav tm="0">
                                          <p:val>
                                            <p:fltVal val="360"/>
                                          </p:val>
                                        </p:tav>
                                        <p:tav tm="100000">
                                          <p:val>
                                            <p:fltVal val="0"/>
                                          </p:val>
                                        </p:tav>
                                      </p:tavLst>
                                    </p:anim>
                                    <p:animEffect transition="in" filter="fade">
                                      <p:cBhvr>
                                        <p:cTn id="44" dur="500"/>
                                        <p:tgtEl>
                                          <p:spTgt spid="5"/>
                                        </p:tgtEl>
                                      </p:cBhvr>
                                    </p:animEffect>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nodeType="click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1000"/>
                                        <p:tgtEl>
                                          <p:spTgt spid="6"/>
                                        </p:tgtEl>
                                      </p:cBhvr>
                                    </p:animEffect>
                                    <p:anim calcmode="lin" valueType="num">
                                      <p:cBhvr>
                                        <p:cTn id="50" dur="1000" fill="hold"/>
                                        <p:tgtEl>
                                          <p:spTgt spid="6"/>
                                        </p:tgtEl>
                                        <p:attrNameLst>
                                          <p:attrName>ppt_x</p:attrName>
                                        </p:attrNameLst>
                                      </p:cBhvr>
                                      <p:tavLst>
                                        <p:tav tm="0">
                                          <p:val>
                                            <p:strVal val="#ppt_x"/>
                                          </p:val>
                                        </p:tav>
                                        <p:tav tm="100000">
                                          <p:val>
                                            <p:strVal val="#ppt_x"/>
                                          </p:val>
                                        </p:tav>
                                      </p:tavLst>
                                    </p:anim>
                                    <p:anim calcmode="lin" valueType="num">
                                      <p:cBhvr>
                                        <p:cTn id="51" dur="1000" fill="hold"/>
                                        <p:tgtEl>
                                          <p:spTgt spid="6"/>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1000"/>
                                        <p:tgtEl>
                                          <p:spTgt spid="7"/>
                                        </p:tgtEl>
                                      </p:cBhvr>
                                    </p:animEffect>
                                    <p:anim calcmode="lin" valueType="num">
                                      <p:cBhvr>
                                        <p:cTn id="55" dur="1000" fill="hold"/>
                                        <p:tgtEl>
                                          <p:spTgt spid="7"/>
                                        </p:tgtEl>
                                        <p:attrNameLst>
                                          <p:attrName>ppt_x</p:attrName>
                                        </p:attrNameLst>
                                      </p:cBhvr>
                                      <p:tavLst>
                                        <p:tav tm="0">
                                          <p:val>
                                            <p:strVal val="#ppt_x"/>
                                          </p:val>
                                        </p:tav>
                                        <p:tav tm="100000">
                                          <p:val>
                                            <p:strVal val="#ppt_x"/>
                                          </p:val>
                                        </p:tav>
                                      </p:tavLst>
                                    </p:anim>
                                    <p:anim calcmode="lin" valueType="num">
                                      <p:cBhvr>
                                        <p:cTn id="5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4000" r="-2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you can do</a:t>
            </a:r>
            <a:endParaRPr lang="en-US" dirty="0"/>
          </a:p>
        </p:txBody>
      </p:sp>
      <p:sp>
        <p:nvSpPr>
          <p:cNvPr id="3" name="Content Placeholder 2"/>
          <p:cNvSpPr>
            <a:spLocks noGrp="1"/>
          </p:cNvSpPr>
          <p:nvPr>
            <p:ph idx="1"/>
          </p:nvPr>
        </p:nvSpPr>
        <p:spPr/>
        <p:txBody>
          <a:bodyPr>
            <a:normAutofit fontScale="85000" lnSpcReduction="20000"/>
          </a:bodyPr>
          <a:lstStyle/>
          <a:p>
            <a:r>
              <a:rPr lang="en-US" b="1" u="sng" dirty="0" smtClean="0">
                <a:solidFill>
                  <a:schemeClr val="accent6">
                    <a:lumMod val="75000"/>
                  </a:schemeClr>
                </a:solidFill>
              </a:rPr>
              <a:t>Things you will need</a:t>
            </a:r>
            <a:r>
              <a:rPr lang="en-US" b="1" dirty="0" smtClean="0">
                <a:solidFill>
                  <a:schemeClr val="accent6">
                    <a:lumMod val="75000"/>
                  </a:schemeClr>
                </a:solidFill>
              </a:rPr>
              <a:t>:</a:t>
            </a:r>
          </a:p>
          <a:p>
            <a:r>
              <a:rPr lang="en-US" dirty="0" smtClean="0">
                <a:solidFill>
                  <a:schemeClr val="bg1"/>
                </a:solidFill>
              </a:rPr>
              <a:t>~Water</a:t>
            </a:r>
          </a:p>
          <a:p>
            <a:endParaRPr lang="en-US" dirty="0" smtClean="0">
              <a:solidFill>
                <a:schemeClr val="bg1"/>
              </a:solidFill>
            </a:endParaRPr>
          </a:p>
          <a:p>
            <a:endParaRPr lang="en-US" dirty="0" smtClean="0">
              <a:solidFill>
                <a:schemeClr val="bg1"/>
              </a:solidFill>
            </a:endParaRPr>
          </a:p>
          <a:p>
            <a:r>
              <a:rPr lang="en-US" dirty="0" smtClean="0">
                <a:solidFill>
                  <a:schemeClr val="bg1"/>
                </a:solidFill>
              </a:rPr>
              <a:t>~Freezer</a:t>
            </a:r>
          </a:p>
          <a:p>
            <a:endParaRPr lang="en-US" dirty="0" smtClean="0">
              <a:solidFill>
                <a:schemeClr val="bg1"/>
              </a:solidFill>
            </a:endParaRPr>
          </a:p>
          <a:p>
            <a:endParaRPr lang="en-US" dirty="0" smtClean="0">
              <a:solidFill>
                <a:schemeClr val="bg1"/>
              </a:solidFill>
            </a:endParaRPr>
          </a:p>
          <a:p>
            <a:r>
              <a:rPr lang="en-US" dirty="0" smtClean="0">
                <a:solidFill>
                  <a:schemeClr val="bg1"/>
                </a:solidFill>
              </a:rPr>
              <a:t>~Cooking Oil</a:t>
            </a: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r>
              <a:rPr lang="en-US" dirty="0" smtClean="0">
                <a:solidFill>
                  <a:schemeClr val="bg1"/>
                </a:solidFill>
              </a:rPr>
              <a:t>~Clear Plastic Container (like a glass or cup)</a:t>
            </a:r>
          </a:p>
          <a:p>
            <a:endParaRPr lang="en-US" dirty="0"/>
          </a:p>
        </p:txBody>
      </p:sp>
      <p:pic>
        <p:nvPicPr>
          <p:cNvPr id="4" name="Picture 3" descr="water.jpg"/>
          <p:cNvPicPr>
            <a:picLocks noChangeAspect="1"/>
          </p:cNvPicPr>
          <p:nvPr/>
        </p:nvPicPr>
        <p:blipFill>
          <a:blip r:embed="rId3" cstate="print"/>
          <a:stretch>
            <a:fillRect/>
          </a:stretch>
        </p:blipFill>
        <p:spPr>
          <a:xfrm>
            <a:off x="4191000" y="1143000"/>
            <a:ext cx="1371600" cy="1447800"/>
          </a:xfrm>
          <a:prstGeom prst="rect">
            <a:avLst/>
          </a:prstGeom>
        </p:spPr>
      </p:pic>
      <p:pic>
        <p:nvPicPr>
          <p:cNvPr id="5" name="Picture 4" descr="freezer1.jpg"/>
          <p:cNvPicPr>
            <a:picLocks noChangeAspect="1"/>
          </p:cNvPicPr>
          <p:nvPr/>
        </p:nvPicPr>
        <p:blipFill>
          <a:blip r:embed="rId4"/>
          <a:stretch>
            <a:fillRect/>
          </a:stretch>
        </p:blipFill>
        <p:spPr>
          <a:xfrm>
            <a:off x="4191000" y="2590800"/>
            <a:ext cx="1143000" cy="1447800"/>
          </a:xfrm>
          <a:prstGeom prst="rect">
            <a:avLst/>
          </a:prstGeom>
        </p:spPr>
      </p:pic>
      <p:pic>
        <p:nvPicPr>
          <p:cNvPr id="6" name="Picture 5" descr="cooking_oil_250x251.jpg"/>
          <p:cNvPicPr>
            <a:picLocks noChangeAspect="1"/>
          </p:cNvPicPr>
          <p:nvPr/>
        </p:nvPicPr>
        <p:blipFill>
          <a:blip r:embed="rId5"/>
          <a:stretch>
            <a:fillRect/>
          </a:stretch>
        </p:blipFill>
        <p:spPr>
          <a:xfrm>
            <a:off x="4114800" y="4114800"/>
            <a:ext cx="1214343" cy="1447800"/>
          </a:xfrm>
          <a:prstGeom prst="rect">
            <a:avLst/>
          </a:prstGeom>
        </p:spPr>
      </p:pic>
      <p:pic>
        <p:nvPicPr>
          <p:cNvPr id="7" name="Picture 6" descr="RA00023.jpg"/>
          <p:cNvPicPr>
            <a:picLocks noChangeAspect="1"/>
          </p:cNvPicPr>
          <p:nvPr/>
        </p:nvPicPr>
        <p:blipFill>
          <a:blip r:embed="rId6" cstate="print"/>
          <a:stretch>
            <a:fillRect/>
          </a:stretch>
        </p:blipFill>
        <p:spPr>
          <a:xfrm>
            <a:off x="5334000" y="4191000"/>
            <a:ext cx="1295400" cy="1447800"/>
          </a:xfrm>
          <a:prstGeom prst="rect">
            <a:avLst/>
          </a:prstGeo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p:cTn id="19"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4" end="4"/>
                                            </p:txEl>
                                          </p:spTgt>
                                        </p:tgtEl>
                                      </p:cBhvr>
                                    </p:animEffect>
                                  </p:childTnLst>
                                </p:cTn>
                              </p:par>
                              <p:par>
                                <p:cTn id="27" presetID="25" presetClass="entr" presetSubtype="0"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32" dur="1000" fill="hold"/>
                                        <p:tgtEl>
                                          <p:spTgt spid="5"/>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5"/>
                                        </p:tgtEl>
                                      </p:cBhvr>
                                    </p:animEffect>
                                  </p:childTnLst>
                                </p:cTn>
                              </p:par>
                            </p:childTnLst>
                          </p:cTn>
                        </p:par>
                      </p:childTnLst>
                    </p:cTn>
                  </p:par>
                  <p:par>
                    <p:cTn id="37" fill="hold">
                      <p:stCondLst>
                        <p:cond delay="indefinite"/>
                      </p:stCondLst>
                      <p:childTnLst>
                        <p:par>
                          <p:cTn id="38" fill="hold">
                            <p:stCondLst>
                              <p:cond delay="0"/>
                            </p:stCondLst>
                            <p:childTnLst>
                              <p:par>
                                <p:cTn id="39" presetID="25" presetClass="entr" presetSubtype="0"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p:cTn id="41" dur="500" decel="50000" fill="hold">
                                          <p:stCondLst>
                                            <p:cond delay="0"/>
                                          </p:stCondLst>
                                        </p:cTn>
                                        <p:tgtEl>
                                          <p:spTgt spid="3">
                                            <p:txEl>
                                              <p:pRg st="7" end="7"/>
                                            </p:txEl>
                                          </p:spTgt>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3">
                                            <p:txEl>
                                              <p:pRg st="7" end="7"/>
                                            </p:txEl>
                                          </p:spTgt>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3">
                                            <p:txEl>
                                              <p:pRg st="7" end="7"/>
                                            </p:txEl>
                                          </p:spTgt>
                                        </p:tgtEl>
                                        <p:attrNameLst>
                                          <p:attrName>ppt_w</p:attrName>
                                        </p:attrNameLst>
                                      </p:cBhvr>
                                      <p:tavLst>
                                        <p:tav tm="0">
                                          <p:val>
                                            <p:strVal val="#ppt_w*.05"/>
                                          </p:val>
                                        </p:tav>
                                        <p:tav tm="100000">
                                          <p:val>
                                            <p:strVal val="#ppt_w"/>
                                          </p:val>
                                        </p:tav>
                                      </p:tavLst>
                                    </p:anim>
                                    <p:anim calcmode="lin" valueType="num">
                                      <p:cBhvr>
                                        <p:cTn id="44" dur="1000" fill="hold"/>
                                        <p:tgtEl>
                                          <p:spTgt spid="3">
                                            <p:txEl>
                                              <p:pRg st="7" end="7"/>
                                            </p:txEl>
                                          </p:spTgt>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3">
                                            <p:txEl>
                                              <p:pRg st="7" end="7"/>
                                            </p:txEl>
                                          </p:spTgt>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3">
                                            <p:txEl>
                                              <p:pRg st="7" end="7"/>
                                            </p:txEl>
                                          </p:spTgt>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3">
                                            <p:txEl>
                                              <p:pRg st="7" end="7"/>
                                            </p:txEl>
                                          </p:spTgt>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3">
                                            <p:txEl>
                                              <p:pRg st="7" end="7"/>
                                            </p:txEl>
                                          </p:spTgt>
                                        </p:tgtEl>
                                      </p:cBhvr>
                                    </p:animEffect>
                                  </p:childTnLst>
                                </p:cTn>
                              </p:par>
                              <p:par>
                                <p:cTn id="49" presetID="47" presetClass="entr" presetSubtype="0" fill="hold"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1000"/>
                                        <p:tgtEl>
                                          <p:spTgt spid="6"/>
                                        </p:tgtEl>
                                      </p:cBhvr>
                                    </p:animEffect>
                                    <p:anim calcmode="lin" valueType="num">
                                      <p:cBhvr>
                                        <p:cTn id="52" dur="1000" fill="hold"/>
                                        <p:tgtEl>
                                          <p:spTgt spid="6"/>
                                        </p:tgtEl>
                                        <p:attrNameLst>
                                          <p:attrName>ppt_x</p:attrName>
                                        </p:attrNameLst>
                                      </p:cBhvr>
                                      <p:tavLst>
                                        <p:tav tm="0">
                                          <p:val>
                                            <p:strVal val="#ppt_x"/>
                                          </p:val>
                                        </p:tav>
                                        <p:tav tm="100000">
                                          <p:val>
                                            <p:strVal val="#ppt_x"/>
                                          </p:val>
                                        </p:tav>
                                      </p:tavLst>
                                    </p:anim>
                                    <p:anim calcmode="lin" valueType="num">
                                      <p:cBhvr>
                                        <p:cTn id="5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8" presetClass="entr" presetSubtype="16" fill="hold" nodeType="clickEffect">
                                  <p:stCondLst>
                                    <p:cond delay="0"/>
                                  </p:stCondLst>
                                  <p:childTnLst>
                                    <p:set>
                                      <p:cBhvr>
                                        <p:cTn id="57" dur="1" fill="hold">
                                          <p:stCondLst>
                                            <p:cond delay="0"/>
                                          </p:stCondLst>
                                        </p:cTn>
                                        <p:tgtEl>
                                          <p:spTgt spid="3">
                                            <p:txEl>
                                              <p:pRg st="11" end="11"/>
                                            </p:txEl>
                                          </p:spTgt>
                                        </p:tgtEl>
                                        <p:attrNameLst>
                                          <p:attrName>style.visibility</p:attrName>
                                        </p:attrNameLst>
                                      </p:cBhvr>
                                      <p:to>
                                        <p:strVal val="visible"/>
                                      </p:to>
                                    </p:set>
                                    <p:animEffect transition="in" filter="diamond(in)">
                                      <p:cBhvr>
                                        <p:cTn id="58" dur="2000"/>
                                        <p:tgtEl>
                                          <p:spTgt spid="3">
                                            <p:txEl>
                                              <p:pRg st="11" end="11"/>
                                            </p:txEl>
                                          </p:spTgt>
                                        </p:tgtEl>
                                      </p:cBhvr>
                                    </p:animEffect>
                                  </p:childTnLst>
                                </p:cTn>
                              </p:par>
                              <p:par>
                                <p:cTn id="59" presetID="8" presetClass="entr" presetSubtype="16" fill="hold" nodeType="with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diamond(in)">
                                      <p:cBhvr>
                                        <p:cTn id="6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you can do</a:t>
            </a:r>
            <a:endParaRPr lang="en-US" dirty="0"/>
          </a:p>
        </p:txBody>
      </p:sp>
      <p:sp>
        <p:nvSpPr>
          <p:cNvPr id="3" name="Content Placeholder 2"/>
          <p:cNvSpPr>
            <a:spLocks noGrp="1"/>
          </p:cNvSpPr>
          <p:nvPr>
            <p:ph idx="1"/>
          </p:nvPr>
        </p:nvSpPr>
        <p:spPr/>
        <p:txBody>
          <a:bodyPr/>
          <a:lstStyle/>
          <a:p>
            <a:r>
              <a:rPr lang="en-US" b="1" u="sng" dirty="0" smtClean="0">
                <a:solidFill>
                  <a:schemeClr val="accent6">
                    <a:lumMod val="75000"/>
                  </a:schemeClr>
                </a:solidFill>
              </a:rPr>
              <a:t>Steps:</a:t>
            </a:r>
          </a:p>
          <a:p>
            <a:pPr marL="651510" indent="-514350">
              <a:buClrTx/>
              <a:buFont typeface="+mj-lt"/>
              <a:buAutoNum type="arabicPeriod"/>
            </a:pPr>
            <a:r>
              <a:rPr lang="en-US" dirty="0" smtClean="0">
                <a:solidFill>
                  <a:schemeClr val="bg1"/>
                </a:solidFill>
              </a:rPr>
              <a:t> Pour some water into the clear plastic container</a:t>
            </a:r>
          </a:p>
          <a:p>
            <a:pPr marL="651510" indent="-514350">
              <a:buClrTx/>
              <a:buFont typeface="+mj-lt"/>
              <a:buAutoNum type="arabicPeriod"/>
            </a:pPr>
            <a:r>
              <a:rPr lang="en-US" dirty="0" smtClean="0">
                <a:solidFill>
                  <a:schemeClr val="bg1"/>
                </a:solidFill>
              </a:rPr>
              <a:t>Add some cooking oil</a:t>
            </a:r>
          </a:p>
          <a:p>
            <a:pPr marL="651510" indent="-514350">
              <a:buClrTx/>
              <a:buFont typeface="+mj-lt"/>
              <a:buAutoNum type="arabicPeriod"/>
            </a:pPr>
            <a:r>
              <a:rPr lang="en-US" dirty="0" smtClean="0">
                <a:solidFill>
                  <a:schemeClr val="bg1"/>
                </a:solidFill>
              </a:rPr>
              <a:t> Leave this for a few minutes</a:t>
            </a:r>
          </a:p>
          <a:p>
            <a:pPr marL="651510" indent="-514350">
              <a:buClrTx/>
              <a:buFont typeface="+mj-lt"/>
              <a:buAutoNum type="arabicPeriod"/>
            </a:pPr>
            <a:r>
              <a:rPr lang="en-US" dirty="0" smtClean="0">
                <a:solidFill>
                  <a:schemeClr val="bg1"/>
                </a:solidFill>
              </a:rPr>
              <a:t> Put the container into the freezer for a few hours</a:t>
            </a:r>
          </a:p>
          <a:p>
            <a:pPr marL="651510" indent="-514350">
              <a:buClrTx/>
              <a:buFont typeface="+mj-lt"/>
              <a:buAutoNum type="arabicPeriod"/>
            </a:pPr>
            <a:r>
              <a:rPr lang="en-US" dirty="0" smtClean="0">
                <a:solidFill>
                  <a:schemeClr val="bg1"/>
                </a:solidFill>
              </a:rPr>
              <a:t> Remove from freezer. The oil is now</a:t>
            </a:r>
          </a:p>
          <a:p>
            <a:pPr>
              <a:buNone/>
            </a:pPr>
            <a:r>
              <a:rPr lang="en-US" dirty="0" smtClean="0">
                <a:solidFill>
                  <a:schemeClr val="bg1"/>
                </a:solidFill>
              </a:rPr>
              <a:t>underneath the water</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17"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8" presetClass="entr" presetSubtype="16"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diamond(in)">
                                      <p:cBhvr>
                                        <p:cTn id="33" dur="20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55"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p:cTn id="38"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39"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0" dur="1000"/>
                                        <p:tgtEl>
                                          <p:spTgt spid="3">
                                            <p:txEl>
                                              <p:pRg st="5" end="5"/>
                                            </p:txEl>
                                          </p:spTgt>
                                        </p:tgtEl>
                                      </p:cBhvr>
                                    </p:animEffect>
                                  </p:childTnLst>
                                </p:cTn>
                              </p:par>
                              <p:par>
                                <p:cTn id="41" presetID="55" presetClass="entr" presetSubtype="0" fill="hold" nodeType="with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44"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45"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0" b="-10000"/>
          </a:stretch>
        </a:blipFill>
        <a:effectLst/>
      </p:bgPr>
    </p:bg>
    <p:spTree>
      <p:nvGrpSpPr>
        <p:cNvPr id="1" name=""/>
        <p:cNvGrpSpPr/>
        <p:nvPr/>
      </p:nvGrpSpPr>
      <p:grpSpPr>
        <a:xfrm>
          <a:off x="0" y="0"/>
          <a:ext cx="0" cy="0"/>
          <a:chOff x="0" y="0"/>
          <a:chExt cx="0" cy="0"/>
        </a:xfrm>
      </p:grpSpPr>
      <p:sp>
        <p:nvSpPr>
          <p:cNvPr id="8" name="Rectangle 7"/>
          <p:cNvSpPr/>
          <p:nvPr/>
        </p:nvSpPr>
        <p:spPr>
          <a:xfrm>
            <a:off x="4191000" y="6248400"/>
            <a:ext cx="1135638" cy="369332"/>
          </a:xfrm>
          <a:prstGeom prst="rect">
            <a:avLst/>
          </a:prstGeom>
        </p:spPr>
        <p:txBody>
          <a:bodyPr wrap="square">
            <a:spAutoFit/>
          </a:bodyPr>
          <a:lstStyle/>
          <a:p>
            <a:pPr lvl="0"/>
            <a:r>
              <a:rPr lang="en-US" dirty="0">
                <a:solidFill>
                  <a:prstClr val="black"/>
                </a:solidFill>
              </a:rPr>
              <a:t>Freezing</a:t>
            </a:r>
          </a:p>
        </p:txBody>
      </p:sp>
      <p:pic>
        <p:nvPicPr>
          <p:cNvPr id="4" name="Picture 3" descr="cutecharacterintro.jpg"/>
          <p:cNvPicPr>
            <a:picLocks noChangeAspect="1"/>
          </p:cNvPicPr>
          <p:nvPr/>
        </p:nvPicPr>
        <p:blipFill>
          <a:blip r:embed="rId3" cstate="print"/>
          <a:stretch>
            <a:fillRect/>
          </a:stretch>
        </p:blipFill>
        <p:spPr>
          <a:xfrm>
            <a:off x="0" y="762000"/>
            <a:ext cx="1624523" cy="2438400"/>
          </a:xfrm>
          <a:prstGeom prst="rect">
            <a:avLst/>
          </a:prstGeom>
          <a:solidFill>
            <a:schemeClr val="tx1"/>
          </a:solidFill>
          <a:ln>
            <a:solidFill>
              <a:schemeClr val="tx1"/>
            </a:solidFill>
          </a:ln>
        </p:spPr>
      </p:pic>
      <p:sp>
        <p:nvSpPr>
          <p:cNvPr id="5" name="Oval Callout 4"/>
          <p:cNvSpPr/>
          <p:nvPr/>
        </p:nvSpPr>
        <p:spPr>
          <a:xfrm>
            <a:off x="152400" y="304800"/>
            <a:ext cx="2667000" cy="7620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These are the changes of states</a:t>
            </a:r>
            <a:endParaRPr lang="en-US" dirty="0"/>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Videos about the changes of state</a:t>
            </a:r>
            <a:endParaRPr lang="en-US" dirty="0"/>
          </a:p>
        </p:txBody>
      </p:sp>
      <p:sp>
        <p:nvSpPr>
          <p:cNvPr id="3" name="Content Placeholder 2"/>
          <p:cNvSpPr>
            <a:spLocks noGrp="1"/>
          </p:cNvSpPr>
          <p:nvPr>
            <p:ph idx="1"/>
          </p:nvPr>
        </p:nvSpPr>
        <p:spPr/>
        <p:txBody>
          <a:bodyPr/>
          <a:lstStyle/>
          <a:p>
            <a:r>
              <a:rPr lang="en-US" dirty="0" smtClean="0">
                <a:hlinkClick r:id="rId2"/>
              </a:rPr>
              <a:t>http://www.youtube.com/watch?v=y9Nou6g-zwQ&amp;feature=related</a:t>
            </a:r>
            <a:r>
              <a:rPr lang="en-US" dirty="0" smtClean="0"/>
              <a:t> </a:t>
            </a:r>
            <a:r>
              <a:rPr lang="en-US" dirty="0" smtClean="0">
                <a:solidFill>
                  <a:schemeClr val="bg1"/>
                </a:solidFill>
              </a:rPr>
              <a:t>( evaporation)</a:t>
            </a:r>
          </a:p>
          <a:p>
            <a:r>
              <a:rPr lang="en-US" dirty="0" smtClean="0">
                <a:hlinkClick r:id="rId3"/>
              </a:rPr>
              <a:t>http://www.youtube.com/watch?v=qbQjukRmLSg</a:t>
            </a:r>
            <a:r>
              <a:rPr lang="en-US" dirty="0" smtClean="0"/>
              <a:t> </a:t>
            </a:r>
            <a:r>
              <a:rPr lang="en-US" dirty="0" smtClean="0">
                <a:solidFill>
                  <a:schemeClr val="bg1"/>
                </a:solidFill>
              </a:rPr>
              <a:t>(melting)</a:t>
            </a:r>
          </a:p>
          <a:p>
            <a:r>
              <a:rPr lang="en-US" dirty="0" smtClean="0">
                <a:hlinkClick r:id="rId4"/>
              </a:rPr>
              <a:t>http://www.youtube.com/watch?v=HF_hLpH2yaQ&amp;feature=related</a:t>
            </a:r>
            <a:r>
              <a:rPr lang="en-US" dirty="0" smtClean="0"/>
              <a:t> </a:t>
            </a:r>
            <a:r>
              <a:rPr lang="en-US" dirty="0" smtClean="0">
                <a:solidFill>
                  <a:schemeClr val="bg1"/>
                </a:solidFill>
              </a:rPr>
              <a:t>(freezing)</a:t>
            </a:r>
          </a:p>
          <a:p>
            <a:r>
              <a:rPr lang="en-US" dirty="0" smtClean="0">
                <a:hlinkClick r:id="rId5"/>
              </a:rPr>
              <a:t>http://www.youtube.com/watch?v=dABCmlq2MNY&amp;feature=related</a:t>
            </a:r>
            <a:r>
              <a:rPr lang="en-US" dirty="0" smtClean="0"/>
              <a:t> </a:t>
            </a:r>
            <a:r>
              <a:rPr lang="en-US" dirty="0" smtClean="0">
                <a:solidFill>
                  <a:schemeClr val="bg1"/>
                </a:solidFill>
              </a:rPr>
              <a:t>(condensation)</a:t>
            </a:r>
          </a:p>
          <a:p>
            <a:r>
              <a:rPr lang="en-US" dirty="0" smtClean="0">
                <a:hlinkClick r:id="rId6"/>
              </a:rPr>
              <a:t>http://www.youtube.com/watch?v=0_LWBgeQrvk&amp;feature=related</a:t>
            </a:r>
            <a:r>
              <a:rPr lang="en-US" dirty="0" smtClean="0"/>
              <a:t> </a:t>
            </a:r>
            <a:r>
              <a:rPr lang="en-US" dirty="0" smtClean="0">
                <a:solidFill>
                  <a:schemeClr val="bg1"/>
                </a:solidFill>
              </a:rPr>
              <a:t>(sublimation)</a:t>
            </a:r>
          </a:p>
          <a:p>
            <a:endParaRPr lang="en-US" dirty="0" smtClean="0">
              <a:solidFill>
                <a:schemeClr val="bg1"/>
              </a:solidFill>
            </a:endParaRPr>
          </a:p>
          <a:p>
            <a:endParaRPr lang="en-US" dirty="0" smtClean="0">
              <a:solidFill>
                <a:schemeClr val="bg1"/>
              </a:solidFill>
            </a:endParaRPr>
          </a:p>
          <a:p>
            <a:endParaRPr lang="en-US" dirty="0"/>
          </a:p>
        </p:txBody>
      </p:sp>
    </p:spTree>
  </p:cSld>
  <p:clrMapOvr>
    <a:masterClrMapping/>
  </p:clrMapOvr>
  <p:transition>
    <p:diamon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9000" b="-29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651510" indent="-514350">
              <a:buClr>
                <a:schemeClr val="bg1"/>
              </a:buClr>
              <a:buFont typeface="+mj-lt"/>
              <a:buAutoNum type="arabicPeriod"/>
            </a:pPr>
            <a:endParaRPr lang="en-US" dirty="0" smtClean="0">
              <a:solidFill>
                <a:schemeClr val="bg1"/>
              </a:solidFill>
            </a:endParaRPr>
          </a:p>
          <a:p>
            <a:pPr marL="651510" indent="-514350">
              <a:buClr>
                <a:schemeClr val="bg1"/>
              </a:buClr>
              <a:buFont typeface="+mj-lt"/>
              <a:buAutoNum type="arabicPeriod"/>
            </a:pPr>
            <a:r>
              <a:rPr lang="en-US" dirty="0" smtClean="0">
                <a:solidFill>
                  <a:schemeClr val="bg1"/>
                </a:solidFill>
              </a:rPr>
              <a:t>What are the 6 changes in state?</a:t>
            </a:r>
          </a:p>
          <a:p>
            <a:pPr marL="651510" indent="-514350">
              <a:buClr>
                <a:schemeClr val="bg1"/>
              </a:buClr>
              <a:buFont typeface="+mj-lt"/>
              <a:buAutoNum type="arabicPeriod"/>
            </a:pPr>
            <a:endParaRPr lang="en-US" dirty="0" smtClean="0">
              <a:solidFill>
                <a:schemeClr val="bg1"/>
              </a:solidFill>
            </a:endParaRPr>
          </a:p>
          <a:p>
            <a:pPr marL="651510" indent="-514350">
              <a:buClr>
                <a:schemeClr val="bg1"/>
              </a:buClr>
              <a:buFont typeface="+mj-lt"/>
              <a:buAutoNum type="arabicPeriod"/>
            </a:pPr>
            <a:endParaRPr lang="en-US" dirty="0" smtClean="0">
              <a:solidFill>
                <a:schemeClr val="bg1"/>
              </a:solidFill>
            </a:endParaRPr>
          </a:p>
          <a:p>
            <a:pPr marL="651510" indent="-514350">
              <a:buClr>
                <a:schemeClr val="bg1"/>
              </a:buClr>
              <a:buFont typeface="+mj-lt"/>
              <a:buAutoNum type="arabicPeriod"/>
            </a:pPr>
            <a:r>
              <a:rPr lang="en-US" dirty="0" smtClean="0">
                <a:solidFill>
                  <a:schemeClr val="bg1"/>
                </a:solidFill>
              </a:rPr>
              <a:t>What is the change of state for Deposition, Sublimation, Melting, Freezing, Evaporation and Condensation? ( Example: Melting-from solid to liquid)</a:t>
            </a:r>
          </a:p>
          <a:p>
            <a:pPr marL="651510" indent="-514350">
              <a:buClr>
                <a:schemeClr val="bg1"/>
              </a:buClr>
              <a:buFont typeface="+mj-lt"/>
              <a:buAutoNum type="arabicPeriod"/>
            </a:pPr>
            <a:endParaRPr lang="en-US" dirty="0" smtClean="0">
              <a:solidFill>
                <a:schemeClr val="bg1"/>
              </a:solidFill>
            </a:endParaRPr>
          </a:p>
          <a:p>
            <a:pPr marL="651510" indent="-514350">
              <a:buClr>
                <a:schemeClr val="bg1"/>
              </a:buClr>
              <a:buFont typeface="+mj-lt"/>
              <a:buAutoNum type="arabicPeriod"/>
            </a:pPr>
            <a:r>
              <a:rPr lang="en-US" dirty="0" smtClean="0">
                <a:solidFill>
                  <a:schemeClr val="bg1"/>
                </a:solidFill>
              </a:rPr>
              <a:t>Why evaporation only happens at the surface?</a:t>
            </a:r>
          </a:p>
        </p:txBody>
      </p:sp>
      <p:sp>
        <p:nvSpPr>
          <p:cNvPr id="4" name="Rectangle 3"/>
          <p:cNvSpPr/>
          <p:nvPr/>
        </p:nvSpPr>
        <p:spPr>
          <a:xfrm>
            <a:off x="2971800" y="457200"/>
            <a:ext cx="3416320" cy="1754326"/>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Questions</a:t>
            </a:r>
          </a:p>
          <a:p>
            <a:pPr algn="ct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TextBox 4"/>
          <p:cNvSpPr txBox="1"/>
          <p:nvPr/>
        </p:nvSpPr>
        <p:spPr>
          <a:xfrm>
            <a:off x="685800" y="1219200"/>
            <a:ext cx="8001000" cy="646331"/>
          </a:xfrm>
          <a:prstGeom prst="rect">
            <a:avLst/>
          </a:prstGeom>
          <a:noFill/>
        </p:spPr>
        <p:txBody>
          <a:bodyPr wrap="square" rtlCol="0">
            <a:spAutoFit/>
          </a:bodyPr>
          <a:lstStyle/>
          <a:p>
            <a:r>
              <a:rPr lang="en-US" dirty="0" smtClean="0">
                <a:solidFill>
                  <a:schemeClr val="bg1"/>
                </a:solidFill>
              </a:rPr>
              <a:t>Note: please answer the question on a piece of writing paper. I will mark it! The one who got the most correct will get a prize.</a:t>
            </a:r>
            <a:endParaRPr lang="en-US" dirty="0">
              <a:solidFill>
                <a:schemeClr val="bg1"/>
              </a:solidFil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p:cTn id="19"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p:cTn id="31"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32"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33"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9000" b="-2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Questions</a:t>
            </a:r>
            <a:br>
              <a:rPr lang="en-US" sz="44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endParaRPr lang="en-US" dirty="0"/>
          </a:p>
        </p:txBody>
      </p:sp>
      <p:sp>
        <p:nvSpPr>
          <p:cNvPr id="3" name="Content Placeholder 2"/>
          <p:cNvSpPr>
            <a:spLocks noGrp="1"/>
          </p:cNvSpPr>
          <p:nvPr>
            <p:ph idx="1"/>
          </p:nvPr>
        </p:nvSpPr>
        <p:spPr/>
        <p:txBody>
          <a:bodyPr/>
          <a:lstStyle/>
          <a:p>
            <a:r>
              <a:rPr lang="en-US" dirty="0" smtClean="0">
                <a:solidFill>
                  <a:schemeClr val="bg1"/>
                </a:solidFill>
              </a:rPr>
              <a:t>4) What is one example of Deposition?</a:t>
            </a:r>
          </a:p>
          <a:p>
            <a:endParaRPr lang="en-US" dirty="0" smtClean="0">
              <a:solidFill>
                <a:schemeClr val="bg1"/>
              </a:solidFill>
            </a:endParaRPr>
          </a:p>
          <a:p>
            <a:r>
              <a:rPr lang="en-US" dirty="0" smtClean="0">
                <a:solidFill>
                  <a:schemeClr val="bg1"/>
                </a:solidFill>
              </a:rPr>
              <a:t>5) Heat is taken in or given out for sublimation?</a:t>
            </a:r>
          </a:p>
          <a:p>
            <a:endParaRPr lang="en-US" dirty="0" smtClean="0">
              <a:solidFill>
                <a:schemeClr val="bg1"/>
              </a:solidFill>
            </a:endParaRPr>
          </a:p>
          <a:p>
            <a:r>
              <a:rPr lang="en-US" dirty="0" smtClean="0">
                <a:solidFill>
                  <a:schemeClr val="bg1"/>
                </a:solidFill>
              </a:rPr>
              <a:t>6) What are the brief description of each change?(Example: Evaporation is the process which a liquid’s (example a puddle of water) molecules becomes a gas)</a:t>
            </a:r>
          </a:p>
          <a:p>
            <a:endParaRPr lang="en-US" dirty="0">
              <a:solidFill>
                <a:schemeClr val="bg1"/>
              </a:solidFill>
            </a:endParaRPr>
          </a:p>
        </p:txBody>
      </p:sp>
      <p:sp>
        <p:nvSpPr>
          <p:cNvPr id="4" name="TextBox 3"/>
          <p:cNvSpPr txBox="1"/>
          <p:nvPr/>
        </p:nvSpPr>
        <p:spPr>
          <a:xfrm>
            <a:off x="1600200" y="914400"/>
            <a:ext cx="7315200" cy="923330"/>
          </a:xfrm>
          <a:prstGeom prst="rect">
            <a:avLst/>
          </a:prstGeom>
          <a:noFill/>
        </p:spPr>
        <p:txBody>
          <a:bodyPr wrap="square" rtlCol="0">
            <a:spAutoFit/>
          </a:bodyPr>
          <a:lstStyle/>
          <a:p>
            <a:r>
              <a:rPr lang="en-US" dirty="0" smtClean="0">
                <a:solidFill>
                  <a:schemeClr val="bg1"/>
                </a:solidFill>
              </a:rPr>
              <a:t>Note: please answer the question on a piece of writing paper. I will mark it! The one who got the most correct will get a prize.</a:t>
            </a:r>
          </a:p>
          <a:p>
            <a:endParaRPr lang="en-US"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9" presetClass="entr" presetSubtype="0" decel="10000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6"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1000"/>
                                        <p:tgtEl>
                                          <p:spTgt spid="3">
                                            <p:txEl>
                                              <p:pRg st="4" end="4"/>
                                            </p:txEl>
                                          </p:spTgt>
                                        </p:tgtEl>
                                      </p:cBhvr>
                                    </p:animEffect>
                                    <p:anim calcmode="lin" valueType="num">
                                      <p:cBhvr>
                                        <p:cTn id="2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4"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Biblography</a:t>
            </a:r>
            <a:endParaRPr lang="en-US" dirty="0"/>
          </a:p>
        </p:txBody>
      </p:sp>
      <p:sp>
        <p:nvSpPr>
          <p:cNvPr id="3" name="Content Placeholder 2"/>
          <p:cNvSpPr>
            <a:spLocks noGrp="1"/>
          </p:cNvSpPr>
          <p:nvPr>
            <p:ph idx="1"/>
          </p:nvPr>
        </p:nvSpPr>
        <p:spPr/>
        <p:txBody>
          <a:bodyPr/>
          <a:lstStyle/>
          <a:p>
            <a:r>
              <a:rPr lang="en-US" dirty="0" smtClean="0"/>
              <a:t>The Encyclopedia of World</a:t>
            </a:r>
          </a:p>
          <a:p>
            <a:r>
              <a:rPr lang="en-US" dirty="0" smtClean="0">
                <a:hlinkClick r:id="rId2"/>
              </a:rPr>
              <a:t>http://www.wardthomas.com/surveyform/images/Kitchen/elec_fridge_.jpg</a:t>
            </a:r>
            <a:endParaRPr lang="en-US" dirty="0" smtClean="0"/>
          </a:p>
          <a:p>
            <a:r>
              <a:rPr lang="en-US" dirty="0" smtClean="0">
                <a:hlinkClick r:id="rId3"/>
              </a:rPr>
              <a:t>http://www.chem4kids.com/</a:t>
            </a:r>
            <a:endParaRPr lang="en-US" dirty="0" smtClean="0"/>
          </a:p>
          <a:p>
            <a:r>
              <a:rPr lang="en-US" dirty="0" smtClean="0">
                <a:hlinkClick r:id="rId4"/>
              </a:rPr>
              <a:t>http://www.meltingpot.com/locations.aspx</a:t>
            </a:r>
            <a:endParaRPr lang="en-US" dirty="0" smtClean="0"/>
          </a:p>
          <a:p>
            <a:r>
              <a:rPr lang="en-US" dirty="0" smtClean="0">
                <a:hlinkClick r:id="rId5"/>
              </a:rPr>
              <a:t>http://www.weatherquestions.com/What_is_condensation.htm</a:t>
            </a:r>
            <a:endParaRPr lang="en-US" dirty="0" smtClean="0"/>
          </a:p>
          <a:p>
            <a:r>
              <a:rPr lang="en-US" dirty="0" smtClean="0">
                <a:hlinkClick r:id="rId6"/>
              </a:rPr>
              <a:t>http://www.ace.mmu.ac.uk/eae/weather/older/condensation.html</a:t>
            </a:r>
            <a:endParaRPr lang="en-US" dirty="0" smtClean="0"/>
          </a:p>
          <a:p>
            <a:endParaRPr lang="en-US" dirty="0"/>
          </a:p>
        </p:txBody>
      </p:sp>
    </p:spTree>
  </p:cSld>
  <p:clrMapOvr>
    <a:masterClrMapping/>
  </p:clrMapOvr>
  <p:transition>
    <p:comb/>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rot="20714739">
            <a:off x="2254242" y="1921225"/>
            <a:ext cx="4435830"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Thank you!!</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6" name="Rectangle 5"/>
          <p:cNvSpPr/>
          <p:nvPr/>
        </p:nvSpPr>
        <p:spPr>
          <a:xfrm rot="21284088">
            <a:off x="2180961" y="2967335"/>
            <a:ext cx="4782078" cy="923330"/>
          </a:xfrm>
          <a:prstGeom prst="rect">
            <a:avLst/>
          </a:prstGeom>
          <a:noFill/>
        </p:spPr>
        <p:txBody>
          <a:bodyPr wrap="none" lIns="91440" tIns="45720" rIns="91440" bIns="45720">
            <a:spAutoFit/>
          </a:bodyPr>
          <a:lstStyle/>
          <a:p>
            <a:pPr algn="ct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Any question?</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ransition>
    <p:randomBa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2286000"/>
            <a:ext cx="6858000" cy="4023360"/>
          </a:xfrm>
        </p:spPr>
        <p:txBody>
          <a:bodyPr>
            <a:normAutofit/>
          </a:bodyPr>
          <a:lstStyle/>
          <a:p>
            <a:r>
              <a:rPr lang="en-US" dirty="0" smtClean="0">
                <a:solidFill>
                  <a:schemeClr val="bg1">
                    <a:lumMod val="95000"/>
                    <a:lumOff val="5000"/>
                  </a:schemeClr>
                </a:solidFill>
              </a:rPr>
              <a:t>The process which a liquid’s (example a puddle of water) molecules becomes a gas</a:t>
            </a:r>
          </a:p>
          <a:p>
            <a:r>
              <a:rPr lang="en-US" dirty="0" smtClean="0">
                <a:solidFill>
                  <a:schemeClr val="bg1">
                    <a:lumMod val="95000"/>
                    <a:lumOff val="5000"/>
                  </a:schemeClr>
                </a:solidFill>
              </a:rPr>
              <a:t>happens when atoms or molecules escape from the liquid and turn into a vapor</a:t>
            </a:r>
          </a:p>
          <a:p>
            <a:r>
              <a:rPr lang="en-US" dirty="0" smtClean="0">
                <a:solidFill>
                  <a:schemeClr val="bg1">
                    <a:lumMod val="95000"/>
                    <a:lumOff val="5000"/>
                  </a:schemeClr>
                </a:solidFill>
              </a:rPr>
              <a:t>Can happen when liquids are cold or when they are warm</a:t>
            </a:r>
          </a:p>
          <a:p>
            <a:endParaRPr lang="en-US" dirty="0" smtClean="0">
              <a:solidFill>
                <a:schemeClr val="bg1">
                  <a:lumMod val="95000"/>
                  <a:lumOff val="5000"/>
                </a:schemeClr>
              </a:solidFill>
            </a:endParaRPr>
          </a:p>
          <a:p>
            <a:endParaRPr lang="en-US" dirty="0" smtClean="0">
              <a:solidFill>
                <a:schemeClr val="bg1">
                  <a:lumMod val="95000"/>
                  <a:lumOff val="5000"/>
                </a:schemeClr>
              </a:solidFill>
            </a:endParaRPr>
          </a:p>
          <a:p>
            <a:endParaRPr lang="en-US" dirty="0"/>
          </a:p>
        </p:txBody>
      </p:sp>
      <p:pic>
        <p:nvPicPr>
          <p:cNvPr id="5" name="Picture 4" descr="real.JPG"/>
          <p:cNvPicPr>
            <a:picLocks noChangeAspect="1"/>
          </p:cNvPicPr>
          <p:nvPr/>
        </p:nvPicPr>
        <p:blipFill>
          <a:blip r:embed="rId3"/>
          <a:stretch>
            <a:fillRect/>
          </a:stretch>
        </p:blipFill>
        <p:spPr>
          <a:xfrm>
            <a:off x="0" y="4038600"/>
            <a:ext cx="1878355" cy="2819400"/>
          </a:xfrm>
          <a:prstGeom prst="rect">
            <a:avLst/>
          </a:prstGeom>
        </p:spPr>
      </p:pic>
      <p:pic>
        <p:nvPicPr>
          <p:cNvPr id="8" name="Picture 7" descr="1236267521988044213nicubunu_Comic_characters_Girl.svg.hi.png"/>
          <p:cNvPicPr>
            <a:picLocks noChangeAspect="1"/>
          </p:cNvPicPr>
          <p:nvPr/>
        </p:nvPicPr>
        <p:blipFill>
          <a:blip r:embed="rId4"/>
          <a:stretch>
            <a:fillRect/>
          </a:stretch>
        </p:blipFill>
        <p:spPr>
          <a:xfrm>
            <a:off x="6924675" y="4038600"/>
            <a:ext cx="2219325" cy="2819400"/>
          </a:xfrm>
          <a:prstGeom prst="rect">
            <a:avLst/>
          </a:prstGeom>
        </p:spPr>
      </p:pic>
      <p:sp>
        <p:nvSpPr>
          <p:cNvPr id="10" name="Oval Callout 9"/>
          <p:cNvSpPr/>
          <p:nvPr/>
        </p:nvSpPr>
        <p:spPr>
          <a:xfrm>
            <a:off x="685800" y="2743200"/>
            <a:ext cx="3429000" cy="17526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bg1">
                    <a:lumMod val="95000"/>
                    <a:lumOff val="5000"/>
                  </a:schemeClr>
                </a:solidFill>
              </a:rPr>
              <a:t>Do you know why evaporation only happens only on the surface of water? </a:t>
            </a:r>
          </a:p>
        </p:txBody>
      </p:sp>
      <p:sp>
        <p:nvSpPr>
          <p:cNvPr id="11" name="Rectangular Callout 10"/>
          <p:cNvSpPr/>
          <p:nvPr/>
        </p:nvSpPr>
        <p:spPr>
          <a:xfrm>
            <a:off x="6096000" y="762000"/>
            <a:ext cx="3048000" cy="274320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I know I know !!It happens </a:t>
            </a:r>
            <a:r>
              <a:rPr lang="en-US" dirty="0" smtClean="0">
                <a:solidFill>
                  <a:schemeClr val="bg1">
                    <a:lumMod val="95000"/>
                    <a:lumOff val="5000"/>
                  </a:schemeClr>
                </a:solidFill>
              </a:rPr>
              <a:t>only on the surface of water as molecules liked to move from areas of higher pressure to lower pressure. The molecules are basically sucked into the surrounding area to even out the pressure.</a:t>
            </a:r>
          </a:p>
          <a:p>
            <a:pPr algn="ctr"/>
            <a:endParaRPr lang="en-US" dirty="0"/>
          </a:p>
        </p:txBody>
      </p:sp>
      <p:sp>
        <p:nvSpPr>
          <p:cNvPr id="12" name="Rectangle 11"/>
          <p:cNvSpPr/>
          <p:nvPr/>
        </p:nvSpPr>
        <p:spPr>
          <a:xfrm>
            <a:off x="2514600" y="0"/>
            <a:ext cx="4031873" cy="923330"/>
          </a:xfrm>
          <a:prstGeom prst="rect">
            <a:avLst/>
          </a:prstGeom>
          <a:noFill/>
        </p:spPr>
        <p:txBody>
          <a:bodyPr wrap="none" lIns="91440" tIns="45720" rIns="91440" bIns="45720">
            <a:spAutoFit/>
          </a:bodyPr>
          <a:lstStyle/>
          <a:p>
            <a:pPr algn="ctr"/>
            <a:r>
              <a:rPr lang="en-US"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Evaporation</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3"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plus(in)">
                                      <p:cBhvr>
                                        <p:cTn id="13" dur="20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heel(4)">
                                      <p:cBhvr>
                                        <p:cTn id="18" dur="2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5"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1000" fill="hold"/>
                                        <p:tgtEl>
                                          <p:spTgt spid="10"/>
                                        </p:tgtEl>
                                        <p:attrNameLst>
                                          <p:attrName>ppt_w</p:attrName>
                                        </p:attrNameLst>
                                      </p:cBhvr>
                                      <p:tavLst>
                                        <p:tav tm="0">
                                          <p:val>
                                            <p:strVal val="#ppt_w*0.70"/>
                                          </p:val>
                                        </p:tav>
                                        <p:tav tm="100000">
                                          <p:val>
                                            <p:strVal val="#ppt_w"/>
                                          </p:val>
                                        </p:tav>
                                      </p:tavLst>
                                    </p:anim>
                                    <p:anim calcmode="lin" valueType="num">
                                      <p:cBhvr>
                                        <p:cTn id="24" dur="1000" fill="hold"/>
                                        <p:tgtEl>
                                          <p:spTgt spid="10"/>
                                        </p:tgtEl>
                                        <p:attrNameLst>
                                          <p:attrName>ppt_h</p:attrName>
                                        </p:attrNameLst>
                                      </p:cBhvr>
                                      <p:tavLst>
                                        <p:tav tm="0">
                                          <p:val>
                                            <p:strVal val="#ppt_h"/>
                                          </p:val>
                                        </p:tav>
                                        <p:tav tm="100000">
                                          <p:val>
                                            <p:strVal val="#ppt_h"/>
                                          </p:val>
                                        </p:tav>
                                      </p:tavLst>
                                    </p:anim>
                                    <p:animEffect transition="in" filter="fade">
                                      <p:cBhvr>
                                        <p:cTn id="25" dur="1000"/>
                                        <p:tgtEl>
                                          <p:spTgt spid="10"/>
                                        </p:tgtEl>
                                      </p:cBhvr>
                                    </p:animEffect>
                                  </p:childTnLst>
                                </p:cTn>
                              </p:par>
                              <p:par>
                                <p:cTn id="26" presetID="55"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1000" fill="hold"/>
                                        <p:tgtEl>
                                          <p:spTgt spid="5"/>
                                        </p:tgtEl>
                                        <p:attrNameLst>
                                          <p:attrName>ppt_w</p:attrName>
                                        </p:attrNameLst>
                                      </p:cBhvr>
                                      <p:tavLst>
                                        <p:tav tm="0">
                                          <p:val>
                                            <p:strVal val="#ppt_w*0.70"/>
                                          </p:val>
                                        </p:tav>
                                        <p:tav tm="100000">
                                          <p:val>
                                            <p:strVal val="#ppt_w"/>
                                          </p:val>
                                        </p:tav>
                                      </p:tavLst>
                                    </p:anim>
                                    <p:anim calcmode="lin" valueType="num">
                                      <p:cBhvr>
                                        <p:cTn id="29" dur="1000" fill="hold"/>
                                        <p:tgtEl>
                                          <p:spTgt spid="5"/>
                                        </p:tgtEl>
                                        <p:attrNameLst>
                                          <p:attrName>ppt_h</p:attrName>
                                        </p:attrNameLst>
                                      </p:cBhvr>
                                      <p:tavLst>
                                        <p:tav tm="0">
                                          <p:val>
                                            <p:strVal val="#ppt_h"/>
                                          </p:val>
                                        </p:tav>
                                        <p:tav tm="100000">
                                          <p:val>
                                            <p:strVal val="#ppt_h"/>
                                          </p:val>
                                        </p:tav>
                                      </p:tavLst>
                                    </p:anim>
                                    <p:animEffect transition="in" filter="fade">
                                      <p:cBhvr>
                                        <p:cTn id="30" dur="10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900" decel="100000" fill="hold"/>
                                        <p:tgtEl>
                                          <p:spTgt spid="8"/>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1000"/>
                                        <p:tgtEl>
                                          <p:spTgt spid="11"/>
                                        </p:tgtEl>
                                      </p:cBhvr>
                                    </p:animEffect>
                                    <p:anim calcmode="lin" valueType="num">
                                      <p:cBhvr>
                                        <p:cTn id="42" dur="1000" fill="hold"/>
                                        <p:tgtEl>
                                          <p:spTgt spid="11"/>
                                        </p:tgtEl>
                                        <p:attrNameLst>
                                          <p:attrName>ppt_x</p:attrName>
                                        </p:attrNameLst>
                                      </p:cBhvr>
                                      <p:tavLst>
                                        <p:tav tm="0">
                                          <p:val>
                                            <p:strVal val="#ppt_x"/>
                                          </p:val>
                                        </p:tav>
                                        <p:tav tm="100000">
                                          <p:val>
                                            <p:strVal val="#ppt_x"/>
                                          </p:val>
                                        </p:tav>
                                      </p:tavLst>
                                    </p:anim>
                                    <p:anim calcmode="lin" valueType="num">
                                      <p:cBhvr>
                                        <p:cTn id="43" dur="900" decel="100000" fill="hold"/>
                                        <p:tgtEl>
                                          <p:spTgt spid="11"/>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4000" r="-2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you can do</a:t>
            </a:r>
            <a:endParaRPr lang="en-US" dirty="0"/>
          </a:p>
        </p:txBody>
      </p:sp>
      <p:sp>
        <p:nvSpPr>
          <p:cNvPr id="3" name="Content Placeholder 2"/>
          <p:cNvSpPr>
            <a:spLocks noGrp="1"/>
          </p:cNvSpPr>
          <p:nvPr>
            <p:ph idx="1"/>
          </p:nvPr>
        </p:nvSpPr>
        <p:spPr/>
        <p:txBody>
          <a:bodyPr>
            <a:normAutofit/>
          </a:bodyPr>
          <a:lstStyle/>
          <a:p>
            <a:pPr>
              <a:buNone/>
            </a:pPr>
            <a:r>
              <a:rPr lang="en-US" b="1" u="sng" dirty="0" smtClean="0">
                <a:solidFill>
                  <a:schemeClr val="accent6">
                    <a:lumMod val="75000"/>
                  </a:schemeClr>
                </a:solidFill>
              </a:rPr>
              <a:t>Things you will need:</a:t>
            </a:r>
          </a:p>
          <a:p>
            <a:pPr>
              <a:buNone/>
            </a:pPr>
            <a:r>
              <a:rPr lang="en-US" dirty="0" smtClean="0">
                <a:solidFill>
                  <a:schemeClr val="bg1"/>
                </a:solidFill>
              </a:rPr>
              <a:t>~a large measuring jug</a:t>
            </a:r>
          </a:p>
          <a:p>
            <a:pPr>
              <a:buNone/>
            </a:pPr>
            <a:r>
              <a:rPr lang="en-US" dirty="0" smtClean="0">
                <a:solidFill>
                  <a:schemeClr val="bg1"/>
                </a:solidFill>
              </a:rPr>
              <a:t>~ salt, a stick of chalk</a:t>
            </a:r>
          </a:p>
          <a:p>
            <a:pPr>
              <a:buNone/>
            </a:pPr>
            <a:r>
              <a:rPr lang="en-US" dirty="0" smtClean="0">
                <a:solidFill>
                  <a:schemeClr val="bg1"/>
                </a:solidFill>
              </a:rPr>
              <a:t>~two bowls (both the same size)</a:t>
            </a:r>
          </a:p>
          <a:p>
            <a:pPr>
              <a:buNone/>
            </a:pPr>
            <a:r>
              <a:rPr lang="en-US" dirty="0" smtClean="0">
                <a:solidFill>
                  <a:schemeClr val="bg1"/>
                </a:solidFill>
              </a:rPr>
              <a:t>~ a tape measure </a:t>
            </a:r>
          </a:p>
          <a:p>
            <a:pPr>
              <a:buNone/>
            </a:pPr>
            <a:r>
              <a:rPr lang="en-US" dirty="0" smtClean="0">
                <a:solidFill>
                  <a:schemeClr val="bg1"/>
                </a:solidFill>
              </a:rPr>
              <a:t>~a plastic ruler</a:t>
            </a:r>
          </a:p>
          <a:p>
            <a:endParaRPr lang="en-US" dirty="0"/>
          </a:p>
        </p:txBody>
      </p:sp>
      <p:pic>
        <p:nvPicPr>
          <p:cNvPr id="4" name="Picture 3" descr="large_2.2LitreJug.jpg"/>
          <p:cNvPicPr>
            <a:picLocks noChangeAspect="1"/>
          </p:cNvPicPr>
          <p:nvPr/>
        </p:nvPicPr>
        <p:blipFill>
          <a:blip r:embed="rId3"/>
          <a:stretch>
            <a:fillRect/>
          </a:stretch>
        </p:blipFill>
        <p:spPr>
          <a:xfrm>
            <a:off x="5791200" y="1143000"/>
            <a:ext cx="1295400" cy="1905000"/>
          </a:xfrm>
          <a:prstGeom prst="rect">
            <a:avLst/>
          </a:prstGeom>
        </p:spPr>
      </p:pic>
      <p:pic>
        <p:nvPicPr>
          <p:cNvPr id="5" name="Picture 4" descr="salt.jpg"/>
          <p:cNvPicPr>
            <a:picLocks noChangeAspect="1"/>
          </p:cNvPicPr>
          <p:nvPr/>
        </p:nvPicPr>
        <p:blipFill>
          <a:blip r:embed="rId4"/>
          <a:stretch>
            <a:fillRect/>
          </a:stretch>
        </p:blipFill>
        <p:spPr>
          <a:xfrm>
            <a:off x="5791200" y="3048000"/>
            <a:ext cx="1295399" cy="1828800"/>
          </a:xfrm>
          <a:prstGeom prst="rect">
            <a:avLst/>
          </a:prstGeom>
        </p:spPr>
      </p:pic>
      <p:pic>
        <p:nvPicPr>
          <p:cNvPr id="6" name="Picture 5" descr="WalthamChalk.jpg"/>
          <p:cNvPicPr>
            <a:picLocks noChangeAspect="1"/>
          </p:cNvPicPr>
          <p:nvPr/>
        </p:nvPicPr>
        <p:blipFill>
          <a:blip r:embed="rId5"/>
          <a:stretch>
            <a:fillRect/>
          </a:stretch>
        </p:blipFill>
        <p:spPr>
          <a:xfrm>
            <a:off x="7086600" y="1143000"/>
            <a:ext cx="2057400" cy="1905000"/>
          </a:xfrm>
          <a:prstGeom prst="rect">
            <a:avLst/>
          </a:prstGeom>
        </p:spPr>
      </p:pic>
      <p:pic>
        <p:nvPicPr>
          <p:cNvPr id="7" name="Picture 6" descr="2bowls_big.jpg"/>
          <p:cNvPicPr>
            <a:picLocks noChangeAspect="1"/>
          </p:cNvPicPr>
          <p:nvPr/>
        </p:nvPicPr>
        <p:blipFill>
          <a:blip r:embed="rId6"/>
          <a:stretch>
            <a:fillRect/>
          </a:stretch>
        </p:blipFill>
        <p:spPr>
          <a:xfrm>
            <a:off x="7106194" y="3048000"/>
            <a:ext cx="2037806" cy="1828800"/>
          </a:xfrm>
          <a:prstGeom prst="rect">
            <a:avLst/>
          </a:prstGeom>
        </p:spPr>
      </p:pic>
      <p:pic>
        <p:nvPicPr>
          <p:cNvPr id="8" name="Picture 7" descr="tape_measure.jpg"/>
          <p:cNvPicPr>
            <a:picLocks noChangeAspect="1"/>
          </p:cNvPicPr>
          <p:nvPr/>
        </p:nvPicPr>
        <p:blipFill>
          <a:blip r:embed="rId7" cstate="print"/>
          <a:stretch>
            <a:fillRect/>
          </a:stretch>
        </p:blipFill>
        <p:spPr>
          <a:xfrm>
            <a:off x="5791200" y="4876800"/>
            <a:ext cx="1295400" cy="1524000"/>
          </a:xfrm>
          <a:prstGeom prst="rect">
            <a:avLst/>
          </a:prstGeom>
        </p:spPr>
      </p:pic>
      <p:pic>
        <p:nvPicPr>
          <p:cNvPr id="9" name="Picture 8" descr="Printable-Plastic-Ruler-9040.jpg"/>
          <p:cNvPicPr>
            <a:picLocks noChangeAspect="1"/>
          </p:cNvPicPr>
          <p:nvPr/>
        </p:nvPicPr>
        <p:blipFill>
          <a:blip r:embed="rId8"/>
          <a:stretch>
            <a:fillRect/>
          </a:stretch>
        </p:blipFill>
        <p:spPr>
          <a:xfrm>
            <a:off x="7086601" y="4876800"/>
            <a:ext cx="2057400" cy="1524000"/>
          </a:xfrm>
          <a:prstGeom prst="rect">
            <a:avLst/>
          </a:prstGeom>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ox(in)">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checkerboard(across)">
                                      <p:cBhvr>
                                        <p:cTn id="20" dur="500"/>
                                        <p:tgtEl>
                                          <p:spTgt spid="3">
                                            <p:txEl>
                                              <p:pRg st="2" end="2"/>
                                            </p:txEl>
                                          </p:spTgt>
                                        </p:tgtEl>
                                      </p:cBhvr>
                                    </p:animEffect>
                                  </p:childTnLst>
                                </p:cTn>
                              </p:par>
                              <p:par>
                                <p:cTn id="21" presetID="5" presetClass="entr" presetSubtype="1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checkerboard(across)">
                                      <p:cBhvr>
                                        <p:cTn id="23" dur="500"/>
                                        <p:tgtEl>
                                          <p:spTgt spid="5"/>
                                        </p:tgtEl>
                                      </p:cBhvr>
                                    </p:animEffect>
                                  </p:childTnLst>
                                </p:cTn>
                              </p:par>
                              <p:par>
                                <p:cTn id="24" presetID="5" presetClass="entr" presetSubtype="10"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checkerboard(across)">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8" presetClass="entr" presetSubtype="16"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diamond(in)">
                                      <p:cBhvr>
                                        <p:cTn id="31" dur="2000"/>
                                        <p:tgtEl>
                                          <p:spTgt spid="3">
                                            <p:txEl>
                                              <p:pRg st="3" end="3"/>
                                            </p:txEl>
                                          </p:spTgt>
                                        </p:tgtEl>
                                      </p:cBhvr>
                                    </p:animEffect>
                                  </p:childTnLst>
                                </p:cTn>
                              </p:par>
                              <p:par>
                                <p:cTn id="32" presetID="8" presetClass="entr" presetSubtype="16"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diamond(in)">
                                      <p:cBhvr>
                                        <p:cTn id="34" dur="20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55"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40"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41" dur="1000"/>
                                        <p:tgtEl>
                                          <p:spTgt spid="3">
                                            <p:txEl>
                                              <p:pRg st="4" end="4"/>
                                            </p:txEl>
                                          </p:spTgt>
                                        </p:tgtEl>
                                      </p:cBhvr>
                                    </p:animEffect>
                                  </p:childTnLst>
                                </p:cTn>
                              </p:par>
                              <p:par>
                                <p:cTn id="42" presetID="55" presetClass="entr" presetSubtype="0" fill="hold" nodeType="with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p:cTn id="44" dur="1000" fill="hold"/>
                                        <p:tgtEl>
                                          <p:spTgt spid="8"/>
                                        </p:tgtEl>
                                        <p:attrNameLst>
                                          <p:attrName>ppt_w</p:attrName>
                                        </p:attrNameLst>
                                      </p:cBhvr>
                                      <p:tavLst>
                                        <p:tav tm="0">
                                          <p:val>
                                            <p:strVal val="#ppt_w*0.70"/>
                                          </p:val>
                                        </p:tav>
                                        <p:tav tm="100000">
                                          <p:val>
                                            <p:strVal val="#ppt_w"/>
                                          </p:val>
                                        </p:tav>
                                      </p:tavLst>
                                    </p:anim>
                                    <p:anim calcmode="lin" valueType="num">
                                      <p:cBhvr>
                                        <p:cTn id="45" dur="1000" fill="hold"/>
                                        <p:tgtEl>
                                          <p:spTgt spid="8"/>
                                        </p:tgtEl>
                                        <p:attrNameLst>
                                          <p:attrName>ppt_h</p:attrName>
                                        </p:attrNameLst>
                                      </p:cBhvr>
                                      <p:tavLst>
                                        <p:tav tm="0">
                                          <p:val>
                                            <p:strVal val="#ppt_h"/>
                                          </p:val>
                                        </p:tav>
                                        <p:tav tm="100000">
                                          <p:val>
                                            <p:strVal val="#ppt_h"/>
                                          </p:val>
                                        </p:tav>
                                      </p:tavLst>
                                    </p:anim>
                                    <p:animEffect transition="in" filter="fade">
                                      <p:cBhvr>
                                        <p:cTn id="46" dur="1000"/>
                                        <p:tgtEl>
                                          <p:spTgt spid="8"/>
                                        </p:tgtEl>
                                      </p:cBhvr>
                                    </p:animEffect>
                                  </p:childTnLst>
                                </p:cTn>
                              </p:par>
                            </p:childTnLst>
                          </p:cTn>
                        </p:par>
                      </p:childTnLst>
                    </p:cTn>
                  </p:par>
                  <p:par>
                    <p:cTn id="47" fill="hold">
                      <p:stCondLst>
                        <p:cond delay="indefinite"/>
                      </p:stCondLst>
                      <p:childTnLst>
                        <p:par>
                          <p:cTn id="48" fill="hold">
                            <p:stCondLst>
                              <p:cond delay="0"/>
                            </p:stCondLst>
                            <p:childTnLst>
                              <p:par>
                                <p:cTn id="49" presetID="13" presetClass="entr" presetSubtype="16" fill="hold" nodeType="clickEffect">
                                  <p:stCondLst>
                                    <p:cond delay="0"/>
                                  </p:stCondLst>
                                  <p:childTnLst>
                                    <p:set>
                                      <p:cBhvr>
                                        <p:cTn id="50" dur="1" fill="hold">
                                          <p:stCondLst>
                                            <p:cond delay="0"/>
                                          </p:stCondLst>
                                        </p:cTn>
                                        <p:tgtEl>
                                          <p:spTgt spid="3">
                                            <p:txEl>
                                              <p:pRg st="5" end="5"/>
                                            </p:txEl>
                                          </p:spTgt>
                                        </p:tgtEl>
                                        <p:attrNameLst>
                                          <p:attrName>style.visibility</p:attrName>
                                        </p:attrNameLst>
                                      </p:cBhvr>
                                      <p:to>
                                        <p:strVal val="visible"/>
                                      </p:to>
                                    </p:set>
                                    <p:animEffect transition="in" filter="plus(in)">
                                      <p:cBhvr>
                                        <p:cTn id="51" dur="2000"/>
                                        <p:tgtEl>
                                          <p:spTgt spid="3">
                                            <p:txEl>
                                              <p:pRg st="5" end="5"/>
                                            </p:txEl>
                                          </p:spTgt>
                                        </p:tgtEl>
                                      </p:cBhvr>
                                    </p:animEffect>
                                  </p:childTnLst>
                                </p:cTn>
                              </p:par>
                              <p:par>
                                <p:cTn id="52" presetID="13" presetClass="entr" presetSubtype="16" fill="hold" nodeType="with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plus(in)">
                                      <p:cBhvr>
                                        <p:cTn id="5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4000" r="-2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you can do</a:t>
            </a:r>
            <a:endParaRPr lang="en-US" dirty="0"/>
          </a:p>
        </p:txBody>
      </p:sp>
      <p:sp>
        <p:nvSpPr>
          <p:cNvPr id="3" name="Content Placeholder 2"/>
          <p:cNvSpPr>
            <a:spLocks noGrp="1"/>
          </p:cNvSpPr>
          <p:nvPr>
            <p:ph idx="1"/>
          </p:nvPr>
        </p:nvSpPr>
        <p:spPr/>
        <p:txBody>
          <a:bodyPr>
            <a:normAutofit fontScale="92500"/>
          </a:bodyPr>
          <a:lstStyle/>
          <a:p>
            <a:pPr>
              <a:buClrTx/>
            </a:pPr>
            <a:r>
              <a:rPr lang="en-US" b="1" dirty="0" smtClean="0">
                <a:solidFill>
                  <a:schemeClr val="bg1"/>
                </a:solidFill>
              </a:rPr>
              <a:t>Step 1 :</a:t>
            </a:r>
            <a:r>
              <a:rPr lang="en-US" dirty="0" smtClean="0">
                <a:solidFill>
                  <a:schemeClr val="bg1"/>
                </a:solidFill>
              </a:rPr>
              <a:t>Find two spots - a sunny area and a shady area of concrete</a:t>
            </a:r>
          </a:p>
          <a:p>
            <a:pPr>
              <a:buClrTx/>
            </a:pPr>
            <a:r>
              <a:rPr lang="en-US" b="1" dirty="0" smtClean="0">
                <a:solidFill>
                  <a:schemeClr val="bg1"/>
                </a:solidFill>
              </a:rPr>
              <a:t>Step 2 :</a:t>
            </a:r>
            <a:r>
              <a:rPr lang="en-US" dirty="0" smtClean="0">
                <a:solidFill>
                  <a:schemeClr val="bg1"/>
                </a:solidFill>
              </a:rPr>
              <a:t>Dissolve some salt in a large measuring jug of water</a:t>
            </a:r>
          </a:p>
          <a:p>
            <a:pPr>
              <a:buClrTx/>
            </a:pPr>
            <a:r>
              <a:rPr lang="en-US" b="1" dirty="0" smtClean="0">
                <a:solidFill>
                  <a:schemeClr val="bg1"/>
                </a:solidFill>
              </a:rPr>
              <a:t>Step 3 :</a:t>
            </a:r>
            <a:r>
              <a:rPr lang="en-US" dirty="0" smtClean="0">
                <a:solidFill>
                  <a:schemeClr val="bg1"/>
                </a:solidFill>
              </a:rPr>
              <a:t>Pour an equal amount of water onto the concrete forming two big puddles one in the sun and the other in the shade. Trace a line around the outside of each puddle</a:t>
            </a:r>
          </a:p>
          <a:p>
            <a:pPr>
              <a:buClrTx/>
            </a:pPr>
            <a:r>
              <a:rPr lang="en-US" b="1" dirty="0" smtClean="0">
                <a:solidFill>
                  <a:schemeClr val="bg1"/>
                </a:solidFill>
              </a:rPr>
              <a:t>Step 4 :</a:t>
            </a:r>
            <a:r>
              <a:rPr lang="en-US" dirty="0" smtClean="0">
                <a:solidFill>
                  <a:schemeClr val="bg1"/>
                </a:solidFill>
              </a:rPr>
              <a:t>Dissolve some more salt in some water and pour an equal amount of this into each bowl. Then place a bowl of salted water next to each puddle</a:t>
            </a:r>
          </a:p>
          <a:p>
            <a:endParaRPr lang="en-US" dirty="0">
              <a:solidFill>
                <a:schemeClr val="bg1"/>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3" presetClass="entr" presetSubtype="16"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plus(in)">
                                      <p:cBhvr>
                                        <p:cTn id="29"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4000" r="-2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you can do</a:t>
            </a:r>
            <a:endParaRPr lang="en-US" dirty="0"/>
          </a:p>
        </p:txBody>
      </p:sp>
      <p:sp>
        <p:nvSpPr>
          <p:cNvPr id="3" name="Content Placeholder 2"/>
          <p:cNvSpPr>
            <a:spLocks noGrp="1"/>
          </p:cNvSpPr>
          <p:nvPr>
            <p:ph idx="1"/>
          </p:nvPr>
        </p:nvSpPr>
        <p:spPr/>
        <p:txBody>
          <a:bodyPr/>
          <a:lstStyle/>
          <a:p>
            <a:pPr>
              <a:buClrTx/>
            </a:pPr>
            <a:r>
              <a:rPr lang="en-US" b="1" dirty="0" smtClean="0">
                <a:solidFill>
                  <a:schemeClr val="bg1"/>
                </a:solidFill>
              </a:rPr>
              <a:t>Step 5 :</a:t>
            </a:r>
            <a:r>
              <a:rPr lang="en-US" dirty="0" smtClean="0">
                <a:solidFill>
                  <a:schemeClr val="bg1"/>
                </a:solidFill>
              </a:rPr>
              <a:t>Measure across both the puddles with the tape measure and then measure the depth of the water in both the bowls with the plastic ruler and record the four measurements</a:t>
            </a:r>
          </a:p>
          <a:p>
            <a:pPr>
              <a:buClrTx/>
            </a:pPr>
            <a:r>
              <a:rPr lang="en-US" b="1" dirty="0" smtClean="0">
                <a:solidFill>
                  <a:schemeClr val="bg1"/>
                </a:solidFill>
              </a:rPr>
              <a:t>Step 6 :</a:t>
            </a:r>
            <a:r>
              <a:rPr lang="en-US" dirty="0" smtClean="0">
                <a:solidFill>
                  <a:schemeClr val="bg1"/>
                </a:solidFill>
              </a:rPr>
              <a:t>Return to the area every hour and keep measuring the puddles. You can keep drawing new lines around the puddles as they get smaller. Also check the jars each day to see what happens to the water and salt.</a:t>
            </a:r>
          </a:p>
          <a:p>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plus(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is a process that results in the change of a substance from a solid to a liquid</a:t>
            </a:r>
          </a:p>
          <a:p>
            <a:r>
              <a:rPr lang="en-US" dirty="0" smtClean="0"/>
              <a:t>The energy of a substance is increased, typically by the application of heat or pressure, resulting in a rise of its temperature to the melting point, at which the rigid ordering of molecular entities in the solid breaks down to a less-ordered state and the solid liquefies</a:t>
            </a:r>
            <a:endParaRPr lang="en-US" dirty="0"/>
          </a:p>
        </p:txBody>
      </p:sp>
      <p:pic>
        <p:nvPicPr>
          <p:cNvPr id="4" name="Picture 3" descr="220px-Melting_icecubes.gif"/>
          <p:cNvPicPr>
            <a:picLocks noChangeAspect="1"/>
          </p:cNvPicPr>
          <p:nvPr/>
        </p:nvPicPr>
        <p:blipFill>
          <a:blip r:embed="rId3"/>
          <a:stretch>
            <a:fillRect/>
          </a:stretch>
        </p:blipFill>
        <p:spPr>
          <a:xfrm>
            <a:off x="6629400" y="228600"/>
            <a:ext cx="2095500" cy="1524000"/>
          </a:xfrm>
          <a:prstGeom prst="rect">
            <a:avLst/>
          </a:prstGeom>
        </p:spPr>
      </p:pic>
      <p:pic>
        <p:nvPicPr>
          <p:cNvPr id="7" name="Picture 6" descr="try sucees.PNG"/>
          <p:cNvPicPr>
            <a:picLocks noChangeAspect="1"/>
          </p:cNvPicPr>
          <p:nvPr/>
        </p:nvPicPr>
        <p:blipFill>
          <a:blip r:embed="rId4"/>
          <a:stretch>
            <a:fillRect/>
          </a:stretch>
        </p:blipFill>
        <p:spPr>
          <a:xfrm>
            <a:off x="685800" y="2667000"/>
            <a:ext cx="2362200" cy="4191000"/>
          </a:xfrm>
          <a:prstGeom prst="rect">
            <a:avLst/>
          </a:prstGeom>
        </p:spPr>
      </p:pic>
      <p:sp>
        <p:nvSpPr>
          <p:cNvPr id="9" name="Rounded Rectangular Callout 8"/>
          <p:cNvSpPr/>
          <p:nvPr/>
        </p:nvSpPr>
        <p:spPr>
          <a:xfrm>
            <a:off x="1600200" y="609600"/>
            <a:ext cx="3505200" cy="1828800"/>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Heat is taken in in the process of melting…</a:t>
            </a:r>
            <a:endParaRPr lang="en-US" dirty="0"/>
          </a:p>
        </p:txBody>
      </p:sp>
      <p:sp>
        <p:nvSpPr>
          <p:cNvPr id="10" name="Rectangle 9"/>
          <p:cNvSpPr/>
          <p:nvPr/>
        </p:nvSpPr>
        <p:spPr>
          <a:xfrm>
            <a:off x="3048000" y="228600"/>
            <a:ext cx="2723823"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Melting</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900" decel="100000" fill="hold"/>
                                        <p:tgtEl>
                                          <p:spTgt spid="4"/>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9" presetID="37" presetClass="entr" presetSubtype="0"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3" presetClass="entr" presetSubtype="16"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plus(in)">
                                      <p:cBhvr>
                                        <p:cTn id="29" dur="2000"/>
                                        <p:tgtEl>
                                          <p:spTgt spid="7"/>
                                        </p:tgtEl>
                                      </p:cBhvr>
                                    </p:animEffect>
                                  </p:childTnLst>
                                </p:cTn>
                              </p:par>
                              <p:par>
                                <p:cTn id="30" presetID="1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plus(in)">
                                      <p:cBhvr>
                                        <p:cTn id="3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4000" r="-2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you can do</a:t>
            </a:r>
            <a:endParaRPr lang="en-US" dirty="0"/>
          </a:p>
        </p:txBody>
      </p:sp>
      <p:sp>
        <p:nvSpPr>
          <p:cNvPr id="3" name="Content Placeholder 2"/>
          <p:cNvSpPr>
            <a:spLocks noGrp="1"/>
          </p:cNvSpPr>
          <p:nvPr>
            <p:ph idx="1"/>
          </p:nvPr>
        </p:nvSpPr>
        <p:spPr/>
        <p:txBody>
          <a:bodyPr/>
          <a:lstStyle/>
          <a:p>
            <a:pPr>
              <a:buNone/>
            </a:pPr>
            <a:r>
              <a:rPr lang="en-US" b="1" u="sng" dirty="0" smtClean="0">
                <a:solidFill>
                  <a:schemeClr val="accent6">
                    <a:lumMod val="75000"/>
                  </a:schemeClr>
                </a:solidFill>
              </a:rPr>
              <a:t>Things you will need:</a:t>
            </a:r>
          </a:p>
          <a:p>
            <a:pPr>
              <a:buNone/>
            </a:pPr>
            <a:r>
              <a:rPr lang="en-US" dirty="0" smtClean="0">
                <a:solidFill>
                  <a:schemeClr val="bg1"/>
                </a:solidFill>
              </a:rPr>
              <a:t>  ~Ice pieces</a:t>
            </a:r>
          </a:p>
          <a:p>
            <a:pPr>
              <a:buNone/>
            </a:pPr>
            <a:r>
              <a:rPr lang="en-US" dirty="0" smtClean="0">
                <a:solidFill>
                  <a:schemeClr val="bg1"/>
                </a:solidFill>
              </a:rPr>
              <a:t>  </a:t>
            </a:r>
          </a:p>
          <a:p>
            <a:pPr>
              <a:buNone/>
            </a:pPr>
            <a:endParaRPr lang="en-US" dirty="0" smtClean="0">
              <a:solidFill>
                <a:schemeClr val="bg1"/>
              </a:solidFill>
            </a:endParaRPr>
          </a:p>
          <a:p>
            <a:pPr>
              <a:buNone/>
            </a:pPr>
            <a:r>
              <a:rPr lang="en-US" dirty="0" smtClean="0">
                <a:solidFill>
                  <a:schemeClr val="bg1"/>
                </a:solidFill>
              </a:rPr>
              <a:t> </a:t>
            </a:r>
          </a:p>
          <a:p>
            <a:pPr>
              <a:buNone/>
            </a:pPr>
            <a:endParaRPr lang="en-US" dirty="0" smtClean="0">
              <a:solidFill>
                <a:schemeClr val="bg1"/>
              </a:solidFill>
            </a:endParaRPr>
          </a:p>
          <a:p>
            <a:pPr>
              <a:buNone/>
            </a:pPr>
            <a:r>
              <a:rPr lang="en-US" dirty="0" smtClean="0">
                <a:solidFill>
                  <a:schemeClr val="bg1"/>
                </a:solidFill>
              </a:rPr>
              <a:t>~Evaporation dish</a:t>
            </a:r>
          </a:p>
        </p:txBody>
      </p:sp>
      <p:pic>
        <p:nvPicPr>
          <p:cNvPr id="4" name="Picture 3" descr="crushedice.jpg"/>
          <p:cNvPicPr>
            <a:picLocks noChangeAspect="1"/>
          </p:cNvPicPr>
          <p:nvPr/>
        </p:nvPicPr>
        <p:blipFill>
          <a:blip r:embed="rId3"/>
          <a:stretch>
            <a:fillRect/>
          </a:stretch>
        </p:blipFill>
        <p:spPr>
          <a:xfrm>
            <a:off x="1066800" y="2590800"/>
            <a:ext cx="2134144" cy="2228850"/>
          </a:xfrm>
          <a:prstGeom prst="rect">
            <a:avLst/>
          </a:prstGeom>
        </p:spPr>
      </p:pic>
      <p:pic>
        <p:nvPicPr>
          <p:cNvPr id="5" name="Picture 4" descr="evapdish.jpg"/>
          <p:cNvPicPr>
            <a:picLocks noChangeAspect="1"/>
          </p:cNvPicPr>
          <p:nvPr/>
        </p:nvPicPr>
        <p:blipFill>
          <a:blip r:embed="rId4"/>
          <a:stretch>
            <a:fillRect/>
          </a:stretch>
        </p:blipFill>
        <p:spPr>
          <a:xfrm>
            <a:off x="3276600" y="2590800"/>
            <a:ext cx="2057400" cy="2209800"/>
          </a:xfrm>
          <a:prstGeom prst="rect">
            <a:avLst/>
          </a:prstGeom>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p:cTn id="19" dur="500" decel="50000" fill="hold">
                                          <p:stCondLst>
                                            <p:cond delay="0"/>
                                          </p:stCondLst>
                                        </p:cTn>
                                        <p:tgtEl>
                                          <p:spTgt spid="3">
                                            <p:txEl>
                                              <p:pRg st="6" end="6"/>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6" end="6"/>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6" end="6"/>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6" end="6"/>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6" end="6"/>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6" end="6"/>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6" end="6"/>
                                            </p:txEl>
                                          </p:spTgt>
                                        </p:tgtEl>
                                      </p:cBhvr>
                                    </p:animEffect>
                                  </p:childTnLst>
                                </p:cTn>
                              </p:par>
                              <p:par>
                                <p:cTn id="27" presetID="25" presetClass="entr" presetSubtype="0"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32" dur="1000" fill="hold"/>
                                        <p:tgtEl>
                                          <p:spTgt spid="5"/>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4000" r="-2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you can do</a:t>
            </a:r>
            <a:endParaRPr lang="en-US" dirty="0"/>
          </a:p>
        </p:txBody>
      </p:sp>
      <p:sp>
        <p:nvSpPr>
          <p:cNvPr id="3" name="Content Placeholder 2"/>
          <p:cNvSpPr>
            <a:spLocks noGrp="1"/>
          </p:cNvSpPr>
          <p:nvPr>
            <p:ph idx="1"/>
          </p:nvPr>
        </p:nvSpPr>
        <p:spPr/>
        <p:txBody>
          <a:bodyPr/>
          <a:lstStyle/>
          <a:p>
            <a:pPr>
              <a:buNone/>
            </a:pPr>
            <a:endParaRPr lang="en-US" b="1" u="sng" dirty="0" smtClean="0">
              <a:solidFill>
                <a:schemeClr val="accent6">
                  <a:lumMod val="75000"/>
                </a:schemeClr>
              </a:solidFill>
            </a:endParaRPr>
          </a:p>
          <a:p>
            <a:pPr>
              <a:buNone/>
            </a:pPr>
            <a:r>
              <a:rPr lang="en-US" b="1" u="sng" dirty="0" smtClean="0">
                <a:solidFill>
                  <a:schemeClr val="accent6">
                    <a:lumMod val="75000"/>
                  </a:schemeClr>
                </a:solidFill>
              </a:rPr>
              <a:t>Experiment</a:t>
            </a:r>
          </a:p>
          <a:p>
            <a:pPr>
              <a:buNone/>
            </a:pPr>
            <a:endParaRPr lang="en-US" dirty="0" smtClean="0">
              <a:solidFill>
                <a:schemeClr val="bg1"/>
              </a:solidFill>
            </a:endParaRPr>
          </a:p>
          <a:p>
            <a:pPr>
              <a:buNone/>
            </a:pPr>
            <a:r>
              <a:rPr lang="en-US" dirty="0" smtClean="0">
                <a:solidFill>
                  <a:schemeClr val="bg1"/>
                </a:solidFill>
              </a:rPr>
              <a:t>Leave ice pieces on a evaporation dish. Observe it</a:t>
            </a:r>
          </a:p>
          <a:p>
            <a:pPr>
              <a:buNone/>
            </a:pPr>
            <a:r>
              <a:rPr lang="en-US" dirty="0" smtClean="0">
                <a:solidFill>
                  <a:schemeClr val="bg1"/>
                </a:solidFill>
              </a:rPr>
              <a:t>every one hour and record it. What will you</a:t>
            </a:r>
          </a:p>
          <a:p>
            <a:pPr>
              <a:buNone/>
            </a:pPr>
            <a:r>
              <a:rPr lang="en-US" dirty="0" smtClean="0">
                <a:solidFill>
                  <a:schemeClr val="bg1"/>
                </a:solidFill>
              </a:rPr>
              <a:t>observe?</a:t>
            </a:r>
          </a:p>
          <a:p>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plus(in)">
                                      <p:cBhvr>
                                        <p:cTn id="7" dur="2000"/>
                                        <p:tgtEl>
                                          <p:spTgt spid="3">
                                            <p:txEl>
                                              <p:pRg st="3" end="3"/>
                                            </p:txEl>
                                          </p:spTgt>
                                        </p:tgtEl>
                                      </p:cBhvr>
                                    </p:animEffect>
                                  </p:childTnLst>
                                </p:cTn>
                              </p:par>
                              <p:par>
                                <p:cTn id="8" presetID="13" presetClass="entr" presetSubtype="16"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plus(in)">
                                      <p:cBhvr>
                                        <p:cTn id="10" dur="2000"/>
                                        <p:tgtEl>
                                          <p:spTgt spid="3">
                                            <p:txEl>
                                              <p:pRg st="4" end="4"/>
                                            </p:txEl>
                                          </p:spTgt>
                                        </p:tgtEl>
                                      </p:cBhvr>
                                    </p:animEffect>
                                  </p:childTnLst>
                                </p:cTn>
                              </p:par>
                              <p:par>
                                <p:cTn id="11" presetID="13" presetClass="entr" presetSubtype="16"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plus(in)">
                                      <p:cBhvr>
                                        <p:cTn id="13"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435</TotalTime>
  <Words>965</Words>
  <Application>Microsoft Office PowerPoint</Application>
  <PresentationFormat>On-screen Show (4:3)</PresentationFormat>
  <Paragraphs>159</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Apex</vt:lpstr>
      <vt:lpstr>PowerPoint Presentation</vt:lpstr>
      <vt:lpstr>PowerPoint Presentation</vt:lpstr>
      <vt:lpstr>PowerPoint Presentation</vt:lpstr>
      <vt:lpstr>Experiment you can do</vt:lpstr>
      <vt:lpstr>Experiment you can do</vt:lpstr>
      <vt:lpstr>Experiment you can do</vt:lpstr>
      <vt:lpstr>PowerPoint Presentation</vt:lpstr>
      <vt:lpstr>Experiment you can do</vt:lpstr>
      <vt:lpstr>Experiment you can do</vt:lpstr>
      <vt:lpstr>PowerPoint Presentation</vt:lpstr>
      <vt:lpstr>Experiment you can do</vt:lpstr>
      <vt:lpstr>Experiment you can do</vt:lpstr>
      <vt:lpstr>Sublimation</vt:lpstr>
      <vt:lpstr>Experiment you can do</vt:lpstr>
      <vt:lpstr>Experiment you can do</vt:lpstr>
      <vt:lpstr>Deposition</vt:lpstr>
      <vt:lpstr>Freezing</vt:lpstr>
      <vt:lpstr>Experiment you can do</vt:lpstr>
      <vt:lpstr>Experiment you can do</vt:lpstr>
      <vt:lpstr>Videos about the changes of state</vt:lpstr>
      <vt:lpstr>PowerPoint Presentation</vt:lpstr>
      <vt:lpstr>Questions </vt:lpstr>
      <vt:lpstr>Biblography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Change in state of matter</dc:title>
  <dc:creator>Henry</dc:creator>
  <cp:lastModifiedBy>Henry</cp:lastModifiedBy>
  <cp:revision>49</cp:revision>
  <dcterms:created xsi:type="dcterms:W3CDTF">2010-04-26T10:39:39Z</dcterms:created>
  <dcterms:modified xsi:type="dcterms:W3CDTF">2011-09-09T10:20:36Z</dcterms:modified>
</cp:coreProperties>
</file>