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1" r:id="rId8"/>
    <p:sldId id="262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0" autoAdjust="0"/>
    <p:restoredTop sz="94660"/>
  </p:normalViewPr>
  <p:slideViewPr>
    <p:cSldViewPr>
      <p:cViewPr varScale="1">
        <p:scale>
          <a:sx n="87" d="100"/>
          <a:sy n="87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F16DAB-A71D-41A1-B814-D42CAE7C50A4}" type="datetimeFigureOut">
              <a:rPr lang="en-SG" smtClean="0"/>
              <a:t>10/8/2011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1C4AC3A-8B6D-465F-8924-5FA0F2EFE4FF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ZsuZL89Tcs&amp;feature=related" TargetMode="External"/><Relationship Id="rId2" Type="http://schemas.openxmlformats.org/officeDocument/2006/relationships/hyperlink" Target="http://www.youtube.com/watch?v=r_hFjFM91C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SG" dirty="0"/>
              <a:t>Formation of Rainbow</a:t>
            </a:r>
            <a:br>
              <a:rPr lang="en-SG" dirty="0"/>
            </a:b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94706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/>
              <a:t>Maximum angle at which light should leave droplet to see the rainbow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Primary rainbow and is produced by one internal reflection; the secondary rainbow arises from two internal reflections and the rays exit the drop at an angle of 50 degrees° for the secondary rainbow and the rays exit the drop at an angle of 42 degrees° for the primary rainbow</a:t>
            </a:r>
          </a:p>
        </p:txBody>
      </p:sp>
    </p:spTree>
    <p:extLst>
      <p:ext uri="{BB962C8B-B14F-4D97-AF65-F5344CB8AC3E}">
        <p14:creationId xmlns:p14="http://schemas.microsoft.com/office/powerpoint/2010/main" val="1031318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b="1" dirty="0"/>
              <a:t>Rainbow as a 3D cone</a:t>
            </a:r>
            <a:br>
              <a:rPr lang="en-SG" b="1" dirty="0"/>
            </a:b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/>
              <a:t>Every raindrop 42° of the </a:t>
            </a:r>
            <a:r>
              <a:rPr lang="en-SG" dirty="0" err="1"/>
              <a:t>antisolar</a:t>
            </a:r>
            <a:r>
              <a:rPr lang="en-SG" dirty="0"/>
              <a:t> line is reflecting red light back to our eyes. If we look at every raindrop that is 42° from this line, we would see a circle of raindrops with the centre on the line. Raindrops that contribute to your rainbow all lay on a cone with its apex at your eye. So when you are looking at a rainbow, you are looking at the collected light from many raindrops which, for a fleeting moment, collectively produce a 3D cone with its apex at your eye</a:t>
            </a:r>
          </a:p>
        </p:txBody>
      </p:sp>
      <p:pic>
        <p:nvPicPr>
          <p:cNvPr id="8194" name="Picture 2" descr="http://www.asu.edu/courses/phs208/patternsbb/PiN/mod/light/opticsnature/c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2" y="1484784"/>
            <a:ext cx="4190798" cy="105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asu.edu/courses/phs208/patternsbb/PiN/mod/light/opticsnature/diagram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484784"/>
            <a:ext cx="4708376" cy="108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41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Rainbow?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SG" dirty="0" smtClean="0"/>
          </a:p>
          <a:p>
            <a:pPr algn="ctr"/>
            <a:endParaRPr lang="en-SG" dirty="0"/>
          </a:p>
          <a:p>
            <a:pPr algn="ctr"/>
            <a:r>
              <a:rPr lang="en-SG" dirty="0" smtClean="0"/>
              <a:t>An </a:t>
            </a:r>
            <a:r>
              <a:rPr lang="en-SG" dirty="0"/>
              <a:t>arch of </a:t>
            </a:r>
            <a:r>
              <a:rPr lang="en-SG" dirty="0" err="1"/>
              <a:t>colors</a:t>
            </a:r>
            <a:r>
              <a:rPr lang="en-SG" dirty="0"/>
              <a:t> formed in the sky in certain circumstances, caused by the refraction and dispersion of the sun's light by rain or other water droplets in the atmosphere</a:t>
            </a:r>
            <a:br>
              <a:rPr lang="en-SG" dirty="0"/>
            </a:b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42580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Rainbow formed?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SG" dirty="0">
                <a:latin typeface="Aharoni" pitchFamily="2" charset="-79"/>
                <a:cs typeface="Aharoni" pitchFamily="2" charset="-79"/>
              </a:rPr>
              <a:t>Rainbow is formed when White light separates into different colours on entering the raindrop due to dispersion, causing red light to be refracted less than blue light. </a:t>
            </a:r>
            <a:endParaRPr lang="en-S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SG" b="1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formation of a rainbow involves </a:t>
            </a:r>
            <a:r>
              <a:rPr lang="en-SG" b="1" dirty="0" smtClean="0">
                <a:latin typeface="Aharoni" pitchFamily="2" charset="-79"/>
                <a:cs typeface="Aharoni" pitchFamily="2" charset="-79"/>
              </a:rPr>
              <a:t>reflection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, refraction, dispersion and total internal reflection. </a:t>
            </a:r>
            <a:r>
              <a:rPr lang="en-SG" dirty="0">
                <a:latin typeface="Aharoni" pitchFamily="2" charset="-79"/>
                <a:cs typeface="Aharoni" pitchFamily="2" charset="-79"/>
              </a:rPr>
              <a:t>  </a:t>
            </a:r>
            <a:endParaRPr lang="en-SG" dirty="0" smtClean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64884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Picture 2" descr="http://rebeccapaton.net/rainbows/rnbwbm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13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b="1" dirty="0" smtClean="0"/>
              <a:t>BASIC 7 STEPS OF HOW RAINBOW IS FORMED: </a:t>
            </a:r>
            <a:br>
              <a:rPr lang="en-SG" b="1" dirty="0" smtClean="0"/>
            </a:b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Light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from sun strikes </a:t>
            </a:r>
            <a:r>
              <a:rPr lang="en-SG" b="1" dirty="0" smtClean="0">
                <a:latin typeface="Aharoni" pitchFamily="2" charset="-79"/>
                <a:cs typeface="Aharoni" pitchFamily="2" charset="-79"/>
              </a:rPr>
              <a:t>raindrop.</a:t>
            </a: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Some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of the light is reflected. (Reflection</a:t>
            </a:r>
            <a:r>
              <a:rPr lang="en-SG" b="1" dirty="0" smtClean="0">
                <a:latin typeface="Aharoni" pitchFamily="2" charset="-79"/>
                <a:cs typeface="Aharoni" pitchFamily="2" charset="-79"/>
              </a:rPr>
              <a:t>)</a:t>
            </a:r>
            <a:endParaRPr lang="en-SG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rest of the light is refracted. (</a:t>
            </a:r>
            <a:r>
              <a:rPr lang="en-SG" b="1" dirty="0" smtClean="0">
                <a:latin typeface="Aharoni" pitchFamily="2" charset="-79"/>
                <a:cs typeface="Aharoni" pitchFamily="2" charset="-79"/>
              </a:rPr>
              <a:t>Refraction)</a:t>
            </a:r>
            <a:endParaRPr lang="en-SG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White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light splits into component colours.</a:t>
            </a:r>
            <a:r>
              <a:rPr lang="en-SG" dirty="0">
                <a:latin typeface="Aharoni" pitchFamily="2" charset="-79"/>
                <a:cs typeface="Aharoni" pitchFamily="2" charset="-79"/>
              </a:rPr>
              <a:t> (</a:t>
            </a:r>
            <a:r>
              <a:rPr lang="en-SG" dirty="0" smtClean="0">
                <a:latin typeface="Aharoni" pitchFamily="2" charset="-79"/>
                <a:cs typeface="Aharoni" pitchFamily="2" charset="-79"/>
              </a:rPr>
              <a:t>Dispersion)</a:t>
            </a: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Light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is reflected at rear of raindrop.</a:t>
            </a:r>
            <a:r>
              <a:rPr lang="en-SG" dirty="0">
                <a:latin typeface="Aharoni" pitchFamily="2" charset="-79"/>
                <a:cs typeface="Aharoni" pitchFamily="2" charset="-79"/>
              </a:rPr>
              <a:t> (</a:t>
            </a:r>
            <a:r>
              <a:rPr lang="en-SG" dirty="0" smtClean="0">
                <a:latin typeface="Aharoni" pitchFamily="2" charset="-79"/>
                <a:cs typeface="Aharoni" pitchFamily="2" charset="-79"/>
              </a:rPr>
              <a:t>Reflection)</a:t>
            </a: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Light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is refracted again as it leaves raindrop. (</a:t>
            </a:r>
            <a:r>
              <a:rPr lang="en-SG" b="1" dirty="0" smtClean="0">
                <a:latin typeface="Aharoni" pitchFamily="2" charset="-79"/>
                <a:cs typeface="Aharoni" pitchFamily="2" charset="-79"/>
              </a:rPr>
              <a:t>Refraction)</a:t>
            </a:r>
            <a:endParaRPr lang="en-SG" dirty="0" smtClean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+mj-lt"/>
              <a:buAutoNum type="arabicPeriod"/>
            </a:pPr>
            <a:r>
              <a:rPr lang="en-SG" b="1" dirty="0" smtClean="0">
                <a:latin typeface="Aharoni" pitchFamily="2" charset="-79"/>
                <a:cs typeface="Aharoni" pitchFamily="2" charset="-79"/>
              </a:rPr>
              <a:t>Colours </a:t>
            </a:r>
            <a:r>
              <a:rPr lang="en-SG" b="1" dirty="0">
                <a:latin typeface="Aharoni" pitchFamily="2" charset="-79"/>
                <a:cs typeface="Aharoni" pitchFamily="2" charset="-79"/>
              </a:rPr>
              <a:t>are further dispersed (Dispersion)</a:t>
            </a:r>
            <a:endParaRPr lang="en-SG" dirty="0">
              <a:latin typeface="Aharoni" pitchFamily="2" charset="-79"/>
              <a:cs typeface="Aharoni" pitchFamily="2" charset="-79"/>
            </a:endParaRPr>
          </a:p>
          <a:p>
            <a:pPr marL="342900" indent="-342900">
              <a:buFont typeface="+mj-lt"/>
              <a:buAutoNum type="arabicPeriod"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0601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Videos on how rainbows are formed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SG" dirty="0" smtClean="0">
                <a:hlinkClick r:id="rId2"/>
              </a:rPr>
              <a:t>http://www.youtube.com/watch?v=r_hFjFM91C4</a:t>
            </a:r>
            <a:endParaRPr lang="en-SG" dirty="0" smtClean="0"/>
          </a:p>
          <a:p>
            <a:pPr algn="ctr"/>
            <a:r>
              <a:rPr lang="en-SG" dirty="0" smtClean="0">
                <a:hlinkClick r:id="rId3"/>
              </a:rPr>
              <a:t>http://www.youtube.com/watch?v=AZsuZL89Tcs&amp;feature=related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89197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/>
              <a:t>Introduction to light dispersion</a:t>
            </a:r>
            <a:br>
              <a:rPr lang="en-SG" dirty="0"/>
            </a:b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is the phenomenon where the colours of the white light separates when different wavelengths of the different spectrum of colours of the White </a:t>
            </a:r>
            <a:r>
              <a:rPr lang="en-SG" dirty="0" smtClean="0"/>
              <a:t>light </a:t>
            </a:r>
            <a:r>
              <a:rPr lang="en-SG" dirty="0"/>
              <a:t>travel at different speeds and when they encounter a change to medium that is more dense or less dense, the </a:t>
            </a:r>
            <a:r>
              <a:rPr lang="en-SG" dirty="0" smtClean="0"/>
              <a:t>speeds </a:t>
            </a:r>
            <a:r>
              <a:rPr lang="en-SG" dirty="0"/>
              <a:t>are effected by different amounts </a:t>
            </a:r>
          </a:p>
        </p:txBody>
      </p:sp>
      <p:pic>
        <p:nvPicPr>
          <p:cNvPr id="4098" name="Picture 2" descr="http://www.school-for-champions.com/science/images/light_dispersion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43400"/>
            <a:ext cx="3672408" cy="178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65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 smtClean="0"/>
              <a:t>Reflection </a:t>
            </a:r>
            <a:r>
              <a:rPr lang="en-SG" dirty="0"/>
              <a:t>of light in water droplet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/>
              <a:t>At the rear of the raindrop, the light hits the water-to-air interface. If the angle of incidence is greater than the critical angle, Total Internal Reflection will occur and thus causing rainbow to be </a:t>
            </a:r>
            <a:r>
              <a:rPr lang="en-SG" dirty="0" smtClean="0"/>
              <a:t>seen</a:t>
            </a:r>
          </a:p>
        </p:txBody>
      </p:sp>
      <p:pic>
        <p:nvPicPr>
          <p:cNvPr id="5122" name="Picture 2" descr="http://www.eaas.co.uk/images/atmospheric_optics/Rainbow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7032"/>
            <a:ext cx="36385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 smtClean="0"/>
              <a:t>Refraction of light in water droplet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Refraction happens when the light changed speed again as it leaves. Here, the light is moving from a denser medium (water) to a less dense medium (air). As it does so, it speeds up and its path bends. In this case the path of the light rays bends away from</a:t>
            </a:r>
            <a:r>
              <a:rPr lang="en-SG" i="1" dirty="0" smtClean="0"/>
              <a:t> </a:t>
            </a:r>
            <a:r>
              <a:rPr lang="en-SG" dirty="0" smtClean="0"/>
              <a:t>the normal line</a:t>
            </a:r>
          </a:p>
          <a:p>
            <a:endParaRPr lang="en-SG" dirty="0"/>
          </a:p>
        </p:txBody>
      </p:sp>
      <p:pic>
        <p:nvPicPr>
          <p:cNvPr id="6146" name="Picture 2" descr="http://www.webassign.net/giocp1/24-figure-48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51362"/>
            <a:ext cx="3062089" cy="206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684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57</TotalTime>
  <Words>295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Formation of Rainbow </vt:lpstr>
      <vt:lpstr>What is Rainbow?</vt:lpstr>
      <vt:lpstr>How is Rainbow formed?</vt:lpstr>
      <vt:lpstr>PowerPoint Presentation</vt:lpstr>
      <vt:lpstr>BASIC 7 STEPS OF HOW RAINBOW IS FORMED:  </vt:lpstr>
      <vt:lpstr>Videos on how rainbows are formed</vt:lpstr>
      <vt:lpstr>Introduction to light dispersion </vt:lpstr>
      <vt:lpstr>Reflection of light in water droplet</vt:lpstr>
      <vt:lpstr>Refraction of light in water droplet</vt:lpstr>
      <vt:lpstr>Maximum angle at which light should leave droplet to see the rainbow</vt:lpstr>
      <vt:lpstr>Rainbow as a 3D cone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of Rainbow</dc:title>
  <dc:creator>Henry</dc:creator>
  <cp:lastModifiedBy>Henry</cp:lastModifiedBy>
  <cp:revision>5</cp:revision>
  <dcterms:created xsi:type="dcterms:W3CDTF">2011-08-10T10:07:38Z</dcterms:created>
  <dcterms:modified xsi:type="dcterms:W3CDTF">2011-08-10T11:05:07Z</dcterms:modified>
</cp:coreProperties>
</file>